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82" r:id="rId3"/>
    <p:sldId id="258" r:id="rId4"/>
    <p:sldId id="485" r:id="rId5"/>
    <p:sldId id="483" r:id="rId6"/>
    <p:sldId id="486" r:id="rId7"/>
    <p:sldId id="484" r:id="rId8"/>
    <p:sldId id="487" r:id="rId9"/>
    <p:sldId id="488" r:id="rId10"/>
    <p:sldId id="464" r:id="rId11"/>
  </p:sldIdLst>
  <p:sldSz cx="12192000" cy="6858000"/>
  <p:notesSz cx="987425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158" autoAdjust="0"/>
  </p:normalViewPr>
  <p:slideViewPr>
    <p:cSldViewPr snapToGrid="0">
      <p:cViewPr>
        <p:scale>
          <a:sx n="62" d="100"/>
          <a:sy n="62" d="100"/>
        </p:scale>
        <p:origin x="196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2T10:27:0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7F55D-2661-4858-B9E8-901452ACF699}" type="datetimeFigureOut">
              <a:rPr lang="nb-NO" smtClean="0"/>
              <a:t>05.05.2026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87425" y="3300412"/>
            <a:ext cx="78994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5471-1BA3-4837-A3B3-3C0A96F1ED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97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Kort i dag, smakebit, Hjelpemidler! Hvor finne hvordan gjør jeg det???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5471-1BA3-4837-A3B3-3C0A96F1ED0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48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Hvem benytter hva????</a:t>
            </a:r>
          </a:p>
          <a:p>
            <a:r>
              <a:rPr lang="nb-NO" dirty="0"/>
              <a:t>Medlem primært Webside og </a:t>
            </a:r>
            <a:r>
              <a:rPr lang="nb-NO" dirty="0" err="1"/>
              <a:t>fb</a:t>
            </a:r>
            <a:r>
              <a:rPr lang="nb-NO" dirty="0"/>
              <a:t>, Ikke normalt det øvrige</a:t>
            </a:r>
          </a:p>
          <a:p>
            <a:r>
              <a:rPr lang="nb-NO" dirty="0"/>
              <a:t>Vær realistisk, IKKE tro at våre medlemmer (før om 10 år) benytter dette mye!</a:t>
            </a:r>
          </a:p>
          <a:p>
            <a:r>
              <a:rPr lang="nb-NO" dirty="0"/>
              <a:t>Bruk </a:t>
            </a:r>
            <a:r>
              <a:rPr lang="nb-NO" dirty="0" err="1"/>
              <a:t>klubbm</a:t>
            </a:r>
            <a:r>
              <a:rPr lang="nb-NO" dirty="0"/>
              <a:t> </a:t>
            </a:r>
            <a:r>
              <a:rPr lang="nb-NO" dirty="0" err="1"/>
              <a:t>øte</a:t>
            </a:r>
            <a:r>
              <a:rPr lang="nb-NO" dirty="0"/>
              <a:t> til å informere, legg INFO på web siden (Møteplan, Nyheter)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5471-1BA3-4837-A3B3-3C0A96F1ED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95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Rask visning av hva </a:t>
            </a:r>
            <a:r>
              <a:rPr lang="nb-NO"/>
              <a:t>dette inneholder</a:t>
            </a:r>
          </a:p>
          <a:p>
            <a:r>
              <a:rPr lang="nb-NO"/>
              <a:t>Det </a:t>
            </a:r>
            <a:r>
              <a:rPr lang="nb-NO" dirty="0"/>
              <a:t>er disse tre klubbtillitsmenn (og medlemmer) benytter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5471-1BA3-4837-A3B3-3C0A96F1ED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91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EC7BB5-8D3F-4CD9-A47B-361CA41A0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90E74C-154B-4859-9669-A4E8E88D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81E1CF-43BB-4FB7-880C-0A9551D7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7B5E75-C509-4AD1-B6A7-054DB7BC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CED573-1EEB-4109-9031-65347B63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9A2A71-99EE-4177-9B70-79BCBBA1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666952-0286-4FBC-A5FB-29028FB4B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48E445-480B-4014-A1B0-B33F8F4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284C6B-949C-4676-B4CA-67767881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5C8566-7741-4C6A-BE2C-09F194B0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1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0D0CF17-DAB3-43AE-82F0-DDA00D5B1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BC616DF-B400-4EFB-A61B-8F3AB1376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1DD852-9312-4222-8BA4-62EFB0CE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EC5BE6-81B8-42DD-8843-CF7D1E65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6ABF49-EC7D-43E2-8605-95D7173E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9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D5BECF-0E0C-48F6-BE7A-67676DB5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396C6C-D22B-4E5D-858C-1235F7BC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EB0562-D133-4C10-B037-AE5C7A8B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C33C19-45B7-403A-9F05-407B74E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D2815D-02A0-489D-867E-865E2178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7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67E47-7B6E-4E5F-82C4-436CE581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B1C895-3BF3-47F9-B00B-7C91AE4F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193AB9-16A3-4E5C-92B5-C299C376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B3AC2B-7BE5-433D-AC5E-886B97D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48A866-52E1-40A5-8D42-A4E10577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60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929EE0-9937-4DA2-8E67-E8C4DB14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44B877-2080-44A0-91D1-478C26A1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009C1E-5614-42AF-A23F-363558E84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081EFEC-D381-4C2A-8837-ECFC44D2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CE2518-C71F-4643-ABDA-C802B56C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51F622-5549-4683-8A0A-C612A589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4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57AA90-AFFA-4674-B230-85A9B099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D2AEF1-4470-4F4F-B81B-A31260ECF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FD4733-C009-4D4E-87D4-18F4380A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8EE5B65-F53E-4F31-9322-D4E58E8BB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E1AB9F-0E86-4279-9C73-2EB3259C8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B8D1BA0-FDF5-4F7B-B231-DA40E0F4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EEF018D-73EC-4B14-923F-3501068D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379A41B-41FB-41C7-8A0D-B9D02C44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0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46E8E7-CF21-464C-A9D9-3CC668FA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B78300-9CEA-457B-BF40-82D64ECC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E8EB1E8-C55B-409C-AE4C-AFEA97F9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B83E46D-D02E-4C94-82D1-CCC2EB4F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1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B1C4B6-CAD9-479C-9907-3FF9F218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7F3167-40F6-4E76-A26A-0A9C30D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8CE162-8941-4A79-A44E-728EAB55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5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C5AB15-3DDC-4C27-96BA-65E886D8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45E2F6-6B43-44A4-BDFB-D00C0000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C8D5CF-153D-4ADD-95A5-0F6709A04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F73598-CAA0-4A09-AC07-04CA1977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CC1263-EE01-497D-BD47-F4A88900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2B6BCB-F318-4029-A96D-038E7AAC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0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25DC6D-AC0F-4621-949B-A44705EB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DCC9B79-6717-4EFC-99D8-7C121E01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A708A3-84BC-4A63-9F18-7781F755E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276834-2F92-48DB-A09D-F47CEC66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289695-023C-4C2C-93E6-51E4B082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F269CD-5BD2-4A70-B3EE-FEEA2B91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2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BEA9C78-6FF0-4C9F-883B-82A43FF7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C0C7BF-668B-4038-8BA9-1C185EBE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FF06F0-E645-48C3-A555-E6612D76F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06DFAC-E87E-48FE-8EDD-E62D18C7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8C8C69-5758-475C-84FF-CBCAFD5E1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D808-54B9-4624-BBE5-ED6A688515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1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k.wikipedia.org/wiki/%D0%A4%D0%B0%D0%B9%D0%BB:Rotary_International_Logo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uk.wikipedia.org/wiki/%D0%A4%D0%B0%D0%B9%D0%BB:Rotary_International_Logo.sv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idporten.no/authorize/selector" TargetMode="External"/><Relationship Id="rId4" Type="http://schemas.openxmlformats.org/officeDocument/2006/relationships/hyperlink" Target="https://uk.wikipedia.org/wiki/%D0%A4%D0%B0%D0%B9%D0%BB:Rotary_International_Logo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bankid.no/hjelp/hjelp-bruke-bankid/slik-logger-du-inn-med-bankid-i-offentlige-tjenester" TargetMode="External"/><Relationship Id="rId4" Type="http://schemas.openxmlformats.org/officeDocument/2006/relationships/hyperlink" Target="https://bankid.no/hjel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search?q=&amp;num=10&amp;sca_esv=c10070948b88b207&amp;sxsrf=ANbL-n7lrlqJzwlyeNt_uBKpSvsbwrUr4A%3A1777737821152&amp;source=hp&amp;ei=XSD2abyWB4eOxc8P8PO30Ag&amp;iflsig=AFdpzrgAAAAAafYubYPzNIyqRvS0bnhFZQ5YGr0toefI&amp;aep=22&amp;udm=50&amp;ved=0ahUKEwj8uNO6_ZqUAxUHR_EDHfD5DYoQteYPCBg&amp;ictx=2&amp;oq=&amp;gs_lp=Egdnd3Mtd2l6IgBIAFAAWABwAHgAkAEAmAEAoAEAqgEAuAEByAEAmAIAoAIAmAMAkgcAoAcAsgcAuAcAwgcAyAcAgAgB&amp;sclient=gws-w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7" Type="http://schemas.openxmlformats.org/officeDocument/2006/relationships/hyperlink" Target="https://copilot.microsof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mini.google.com/" TargetMode="External"/><Relationship Id="rId5" Type="http://schemas.openxmlformats.org/officeDocument/2006/relationships/hyperlink" Target="https://claude.ai/" TargetMode="External"/><Relationship Id="rId4" Type="http://schemas.openxmlformats.org/officeDocument/2006/relationships/hyperlink" Target="https://openai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?locale=nb_N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Rotary_International_Logo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?locale=nb_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C0C188FB-025B-4061-8557-262C9E29D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326" y="3303624"/>
            <a:ext cx="9144000" cy="2948319"/>
          </a:xfrm>
        </p:spPr>
        <p:txBody>
          <a:bodyPr>
            <a:normAutofit/>
          </a:bodyPr>
          <a:lstStyle/>
          <a:p>
            <a:r>
              <a:rPr lang="nb-NO" sz="3200" b="1" dirty="0"/>
              <a:t>Lillehammer Rotary</a:t>
            </a:r>
          </a:p>
          <a:p>
            <a:r>
              <a:rPr lang="nb-NO" sz="3200" b="1" dirty="0"/>
              <a:t>Tirsdag 5. mai 2026</a:t>
            </a:r>
          </a:p>
          <a:p>
            <a:r>
              <a:rPr lang="nb-NO" sz="3200" b="1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31E08E-D243-4B79-8896-6FAA8B6BB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6860" y="363984"/>
            <a:ext cx="2400948" cy="906358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CDF040-4235-4CDE-A82C-42DE0C3C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23FBC1D-795E-4306-ACA2-9BACC8BC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DICO Svend Strand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AAB3EB0-E3AB-4ACA-80AF-E47766C8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Bilde nr </a:t>
            </a:r>
            <a:fld id="{8ADFD808-54B9-4624-BBE5-ED6A6885154D}" type="slidenum">
              <a:rPr lang="nb-NO" smtClean="0"/>
              <a:t>1</a:t>
            </a:fld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FA6A29E-1A3E-E8E4-7688-CD6777413CD9}"/>
              </a:ext>
            </a:extLst>
          </p:cNvPr>
          <p:cNvSpPr/>
          <p:nvPr/>
        </p:nvSpPr>
        <p:spPr>
          <a:xfrm>
            <a:off x="2807646" y="1549298"/>
            <a:ext cx="6789359" cy="175432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</a:rPr>
              <a:t>EN DIGITAL VERDEN</a:t>
            </a:r>
            <a:br>
              <a:rPr lang="nb-N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</a:rPr>
            </a:br>
            <a:r>
              <a:rPr lang="nb-N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</a:rPr>
              <a:t>I OG UTENFOR ROTARY</a:t>
            </a:r>
            <a:endParaRPr lang="nb-NO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192AECA-D3CE-E4AF-98D0-16B6D1A04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5472">
            <a:off x="528220" y="3603062"/>
            <a:ext cx="4133551" cy="2510383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E8EEBC8-C1DC-0179-F90D-4467013DA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91978">
            <a:off x="9055832" y="2466693"/>
            <a:ext cx="2781443" cy="41531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AE9AEC-C1D9-E48F-AA0B-FE69A1E8B848}"/>
              </a:ext>
            </a:extLst>
          </p:cNvPr>
          <p:cNvSpPr txBox="1"/>
          <p:nvPr/>
        </p:nvSpPr>
        <p:spPr>
          <a:xfrm rot="20762979">
            <a:off x="7324523" y="568420"/>
            <a:ext cx="3860728" cy="523220"/>
          </a:xfrm>
          <a:prstGeom prst="rect">
            <a:avLst/>
          </a:prstGeom>
          <a:solidFill>
            <a:srgbClr val="0070C0">
              <a:alpha val="42000"/>
            </a:srgb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b="1" dirty="0" err="1">
                <a:latin typeface="Amadeus Regular" panose="00000400000000000000" pitchFamily="2" charset="0"/>
              </a:rPr>
              <a:t>Login</a:t>
            </a:r>
            <a:r>
              <a:rPr lang="nb-NO" sz="2800" b="1" dirty="0">
                <a:latin typeface="Amadeus Regular" panose="00000400000000000000" pitchFamily="2" charset="0"/>
              </a:rPr>
              <a:t>,  24 spesialtegn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DB8F719-B806-DD92-29BE-5E1112FB7B9A}"/>
              </a:ext>
            </a:extLst>
          </p:cNvPr>
          <p:cNvSpPr txBox="1"/>
          <p:nvPr/>
        </p:nvSpPr>
        <p:spPr>
          <a:xfrm rot="14969760">
            <a:off x="435223" y="1722786"/>
            <a:ext cx="2926080" cy="584775"/>
          </a:xfrm>
          <a:prstGeom prst="rect">
            <a:avLst/>
          </a:prstGeom>
          <a:solidFill>
            <a:srgbClr val="92D050">
              <a:alpha val="37000"/>
            </a:srgbClr>
          </a:solidFill>
          <a:ln w="82550">
            <a:solidFill>
              <a:srgbClr val="0070C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 err="1"/>
              <a:t>BANkI#D</a:t>
            </a:r>
            <a:r>
              <a:rPr lang="nb-NO" sz="32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666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03BDC4E7-A37B-721B-6DDD-881C8466C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dirty="0">
                <a:highlight>
                  <a:srgbClr val="FFFF00"/>
                </a:highlight>
                <a:latin typeface="Amasis MT Pro Black" panose="02040A04050005020304" pitchFamily="18" charset="0"/>
              </a:rPr>
              <a:t>Lillehammer Rotary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01FA4EB-8673-2A0F-A7F3-3588A964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CC673E-687E-AE09-E8A4-2B60CE15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D2305 Styreseminar Ålesund       DICO Svend Strand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69265D-6A55-402F-8267-4289EB89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10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9C097E3-4740-EF8C-3FA3-F9222F962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6B4EDD3-F64F-B850-726B-9A49F783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600" b="1" dirty="0">
                <a:latin typeface="Amasis MT Pro Black" panose="02040A04050005020304" pitchFamily="18" charset="0"/>
              </a:rPr>
              <a:t>Digitale sider på nett for Lillehammer Rotaryklubb:</a:t>
            </a:r>
          </a:p>
          <a:p>
            <a:pPr lvl="1"/>
            <a:r>
              <a:rPr lang="nb-NO" sz="2200" b="1" dirty="0">
                <a:latin typeface="Amasis MT Pro Black" panose="02040A04050005020304" pitchFamily="18" charset="0"/>
              </a:rPr>
              <a:t>SE Finn Olsen notat</a:t>
            </a:r>
          </a:p>
          <a:p>
            <a:r>
              <a:rPr lang="nb-NO" b="1" dirty="0"/>
              <a:t>Hjemmesiden vår er på følgende adresse: https://lillehammer.rotary.no/</a:t>
            </a:r>
          </a:p>
          <a:p>
            <a:endParaRPr lang="nb-NO" dirty="0"/>
          </a:p>
          <a:p>
            <a:r>
              <a:rPr lang="nb-NO" b="1" dirty="0"/>
              <a:t>Facebooksiden</a:t>
            </a:r>
            <a:r>
              <a:rPr lang="nb-NO" dirty="0"/>
              <a:t>  finner dere ……………….</a:t>
            </a:r>
          </a:p>
          <a:p>
            <a:pPr lvl="1"/>
            <a:r>
              <a:rPr lang="nb-NO" dirty="0"/>
              <a:t>Dere kan også søke på Facebook etter Lillehammer Rotaryklubb.</a:t>
            </a:r>
          </a:p>
          <a:p>
            <a:pPr lvl="1"/>
            <a:endParaRPr lang="nb-NO" dirty="0"/>
          </a:p>
          <a:p>
            <a:r>
              <a:rPr lang="nb-NO" b="1" dirty="0"/>
              <a:t>Rutine for å legge inn Rotary-appen på mobil.</a:t>
            </a:r>
          </a:p>
          <a:p>
            <a:r>
              <a:rPr lang="nb-NO" dirty="0"/>
              <a:t>For å få tilgang på appen må du først sørge for å legge inn en bruker på medlemsnettet.</a:t>
            </a:r>
          </a:p>
          <a:p>
            <a:pPr lvl="1"/>
            <a:r>
              <a:rPr lang="nb-NO" dirty="0"/>
              <a:t>Første steg:</a:t>
            </a:r>
          </a:p>
          <a:p>
            <a:pPr lvl="1"/>
            <a:r>
              <a:rPr lang="nb-NO" dirty="0"/>
              <a:t>Åpne appsco.com/</a:t>
            </a:r>
            <a:r>
              <a:rPr lang="nb-NO" dirty="0" err="1"/>
              <a:t>login</a:t>
            </a:r>
            <a:r>
              <a:rPr lang="nb-NO" dirty="0"/>
              <a:t> på internett (eller https://appsco.com/login) Helst på en PC.</a:t>
            </a:r>
          </a:p>
          <a:p>
            <a:pPr lvl="1"/>
            <a:r>
              <a:rPr lang="nb-NO" dirty="0" err="1"/>
              <a:t>AppsCo</a:t>
            </a:r>
            <a:r>
              <a:rPr lang="nb-NO" dirty="0"/>
              <a:t> - </a:t>
            </a:r>
            <a:r>
              <a:rPr lang="nb-NO" dirty="0" err="1"/>
              <a:t>Manage</a:t>
            </a:r>
            <a:r>
              <a:rPr lang="nb-NO" dirty="0"/>
              <a:t> and </a:t>
            </a:r>
            <a:r>
              <a:rPr lang="nb-NO" dirty="0" err="1"/>
              <a:t>share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apps - </a:t>
            </a:r>
            <a:r>
              <a:rPr lang="nb-NO" dirty="0" err="1"/>
              <a:t>easy</a:t>
            </a:r>
            <a:r>
              <a:rPr lang="nb-NO" dirty="0"/>
              <a:t> and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89049B-E112-4CAB-BE29-7E1AD502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73" y="2042748"/>
            <a:ext cx="11879949" cy="3344261"/>
          </a:xfrm>
        </p:spPr>
        <p:txBody>
          <a:bodyPr>
            <a:normAutofit fontScale="92500" lnSpcReduction="20000"/>
          </a:bodyPr>
          <a:lstStyle/>
          <a:p>
            <a:r>
              <a:rPr lang="nb-NO" sz="4000" b="1" dirty="0"/>
              <a:t>Hverdagsgjøremål </a:t>
            </a:r>
            <a:r>
              <a:rPr lang="nb-NO" dirty="0"/>
              <a:t>Bank, Nyheter, TV, Telefon, Billetter</a:t>
            </a:r>
          </a:p>
          <a:p>
            <a:endParaRPr lang="nb-NO" b="1" dirty="0"/>
          </a:p>
          <a:p>
            <a:r>
              <a:rPr lang="nb-NO" sz="4000" b="1" dirty="0"/>
              <a:t>Bildebehandling</a:t>
            </a:r>
            <a:r>
              <a:rPr lang="nb-NO" dirty="0"/>
              <a:t>       Foto, Kommunikasjon, </a:t>
            </a:r>
          </a:p>
          <a:p>
            <a:endParaRPr lang="nb-NO" dirty="0"/>
          </a:p>
          <a:p>
            <a:r>
              <a:rPr lang="nb-NO" sz="4000" b="1" dirty="0"/>
              <a:t>Sosiale medier         </a:t>
            </a:r>
            <a:r>
              <a:rPr lang="nb-NO" dirty="0"/>
              <a:t>Fb, Snap, </a:t>
            </a:r>
            <a:r>
              <a:rPr lang="nb-NO" dirty="0" err="1"/>
              <a:t>Insta</a:t>
            </a:r>
            <a:r>
              <a:rPr lang="nb-NO" dirty="0"/>
              <a:t>, </a:t>
            </a:r>
            <a:r>
              <a:rPr lang="nb-NO" dirty="0" err="1"/>
              <a:t>TikTok</a:t>
            </a:r>
            <a:r>
              <a:rPr lang="nb-NO" dirty="0"/>
              <a:t>, Telegram, X</a:t>
            </a:r>
          </a:p>
          <a:p>
            <a:endParaRPr lang="nb-NO" dirty="0"/>
          </a:p>
          <a:p>
            <a:r>
              <a:rPr lang="nb-NO" sz="4000" b="1" dirty="0"/>
              <a:t>Språk, uttrykk          </a:t>
            </a:r>
            <a:r>
              <a:rPr lang="nb-NO" dirty="0"/>
              <a:t>Google, </a:t>
            </a:r>
            <a:r>
              <a:rPr lang="nb-NO" dirty="0" err="1"/>
              <a:t>VIPPSe</a:t>
            </a: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5E06B9-65D7-FC1D-BBD4-A685CEEB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610">
            <a:off x="9958973" y="1668158"/>
            <a:ext cx="1065967" cy="106596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FC1BDA8-2A0E-44EC-AC5D-85F046AA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9369" cy="1325563"/>
          </a:xfrm>
        </p:spPr>
        <p:txBody>
          <a:bodyPr>
            <a:noAutofit/>
          </a:bodyPr>
          <a:lstStyle/>
          <a:p>
            <a:r>
              <a:rPr lang="nb-NO" sz="6000" b="1" dirty="0">
                <a:highlight>
                  <a:srgbClr val="FFFF00"/>
                </a:highlight>
              </a:rPr>
              <a:t>OVER ALT!       Uunngåelig</a:t>
            </a:r>
            <a:endParaRPr lang="nb-NO" sz="6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19DA00-CED1-44EE-B84D-7A722B52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92B831-0766-49AD-BB60-6D9C7BB1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49B61B-9AF4-40C1-9315-1EBD64C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76B277-2BC2-41F5-AF39-D153E4AE4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93811" y="439741"/>
            <a:ext cx="2400948" cy="9063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6146500-7FD6-B400-B8BB-50D6B4E8C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51">
            <a:off x="6893525" y="4936677"/>
            <a:ext cx="2743201" cy="75891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  <a:ln w="25400">
            <a:solidFill>
              <a:srgbClr val="00B050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2E25851-DF82-7F11-F5AD-2E1E90C67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57611">
            <a:off x="9795561" y="2974883"/>
            <a:ext cx="2258094" cy="14185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006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C1BDA8-2A0E-44EC-AC5D-85F046AA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9369" cy="1325563"/>
          </a:xfrm>
        </p:spPr>
        <p:txBody>
          <a:bodyPr>
            <a:noAutofit/>
          </a:bodyPr>
          <a:lstStyle/>
          <a:p>
            <a:r>
              <a:rPr lang="nb-NO" sz="6000" b="1" dirty="0">
                <a:highlight>
                  <a:srgbClr val="FFFF00"/>
                </a:highlight>
              </a:rPr>
              <a:t>Et par-tre råd/tips:</a:t>
            </a:r>
            <a:endParaRPr lang="nb-NO" sz="6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19DA00-CED1-44EE-B84D-7A722B52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92B831-0766-49AD-BB60-6D9C7BB1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49B61B-9AF4-40C1-9315-1EBD64C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76B277-2BC2-41F5-AF39-D153E4AE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49F3A21-4333-442B-9206-34AF5019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765"/>
            <a:ext cx="10515600" cy="4229780"/>
          </a:xfrm>
        </p:spPr>
        <p:txBody>
          <a:bodyPr>
            <a:normAutofit/>
          </a:bodyPr>
          <a:lstStyle/>
          <a:p>
            <a:r>
              <a:rPr lang="nb-NO" sz="4000" b="1" dirty="0"/>
              <a:t>Bruk «standard/mal» for innlogging/Passord</a:t>
            </a:r>
          </a:p>
          <a:p>
            <a:r>
              <a:rPr lang="nb-NO" sz="4000" b="1" dirty="0"/>
              <a:t>Bruk </a:t>
            </a:r>
            <a:r>
              <a:rPr lang="nb-NO" sz="4000" b="1" dirty="0" err="1"/>
              <a:t>Bankid</a:t>
            </a:r>
            <a:r>
              <a:rPr lang="nb-NO" sz="4000" b="1" dirty="0"/>
              <a:t>, </a:t>
            </a:r>
            <a:r>
              <a:rPr lang="nb-NO" sz="4000" b="1" dirty="0">
                <a:hlinkClick r:id="rId5"/>
              </a:rPr>
              <a:t>drill inn rutine</a:t>
            </a:r>
            <a:endParaRPr lang="nb-NO" sz="4000" b="1" dirty="0"/>
          </a:p>
          <a:p>
            <a:r>
              <a:rPr lang="nb-NO" sz="4000" b="1" dirty="0"/>
              <a:t>Bruk «Kunstig intelligens» for hjelp/oppslag/</a:t>
            </a:r>
            <a:r>
              <a:rPr lang="nb-NO" sz="4000" b="1" dirty="0" err="1"/>
              <a:t>Googling</a:t>
            </a:r>
            <a:endParaRPr lang="nb-NO" sz="4000" b="1" dirty="0"/>
          </a:p>
          <a:p>
            <a:r>
              <a:rPr lang="nb-NO" sz="4000" b="1" dirty="0"/>
              <a:t>Spam/Søppelpost, </a:t>
            </a:r>
            <a:r>
              <a:rPr lang="nb-NO" sz="4000" b="1" dirty="0" err="1"/>
              <a:t>Phishing</a:t>
            </a:r>
            <a:r>
              <a:rPr lang="nb-NO" sz="4000" b="1" dirty="0"/>
              <a:t>/nettfisking</a:t>
            </a:r>
          </a:p>
          <a:p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24488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4D5F8-D2BF-E450-F328-64C7552F5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Sylinder 34">
            <a:extLst>
              <a:ext uri="{FF2B5EF4-FFF2-40B4-BE49-F238E27FC236}">
                <a16:creationId xmlns:a16="http://schemas.microsoft.com/office/drawing/2014/main" id="{80593B5E-F7A5-143C-8FA2-1A0ED7CC87D0}"/>
              </a:ext>
            </a:extLst>
          </p:cNvPr>
          <p:cNvSpPr txBox="1"/>
          <p:nvPr/>
        </p:nvSpPr>
        <p:spPr>
          <a:xfrm>
            <a:off x="1010652" y="1690688"/>
            <a:ext cx="5543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Første og siste er variable:</a:t>
            </a:r>
          </a:p>
          <a:p>
            <a:r>
              <a:rPr lang="nb-NO" sz="2400" b="1" dirty="0"/>
              <a:t>To første bokstaver i det du skal ha passord for:</a:t>
            </a:r>
          </a:p>
          <a:p>
            <a:endParaRPr lang="nb-NO" dirty="0"/>
          </a:p>
        </p:txBody>
      </p:sp>
      <p:sp>
        <p:nvSpPr>
          <p:cNvPr id="24578" name="Tittel 1">
            <a:extLst>
              <a:ext uri="{FF2B5EF4-FFF2-40B4-BE49-F238E27FC236}">
                <a16:creationId xmlns:a16="http://schemas.microsoft.com/office/drawing/2014/main" id="{0F3B1705-E2F3-98B5-564B-212D9CDCE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658633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altLang="nb-NO" sz="6000" b="1" dirty="0">
                <a:highlight>
                  <a:srgbClr val="FFFF00"/>
                </a:highlight>
              </a:rPr>
              <a:t>MAL FOR PASSORD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2684C93-F837-FDCE-E830-458B381B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2FC40D0-58F0-6DD0-F013-85FDE704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6454927-585A-A8FF-476E-43B0A59D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4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320BF05-FF80-A85A-827A-CB560AC9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D0D449E-C9B9-13A4-7145-A242691454EC}"/>
              </a:ext>
            </a:extLst>
          </p:cNvPr>
          <p:cNvSpPr txBox="1"/>
          <p:nvPr/>
        </p:nvSpPr>
        <p:spPr>
          <a:xfrm>
            <a:off x="1065195" y="4715452"/>
            <a:ext cx="341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Husk nøkler: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A4C9E0D-3973-2FE0-0B96-B896388CA344}"/>
              </a:ext>
            </a:extLst>
          </p:cNvPr>
          <p:cNvSpPr txBox="1"/>
          <p:nvPr/>
        </p:nvSpPr>
        <p:spPr>
          <a:xfrm>
            <a:off x="4206545" y="4591095"/>
            <a:ext cx="394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Tekst (Hundenavn?): </a:t>
            </a:r>
            <a:r>
              <a:rPr lang="nb-NO" sz="2400" b="1" dirty="0" err="1"/>
              <a:t>BaMsE</a:t>
            </a:r>
            <a:r>
              <a:rPr lang="nb-NO" sz="2400" b="1" dirty="0"/>
              <a:t>,  </a:t>
            </a:r>
          </a:p>
          <a:p>
            <a:r>
              <a:rPr lang="nb-NO" sz="2400" b="1" dirty="0"/>
              <a:t>Tall.  (Fødselsår): 1978 </a:t>
            </a:r>
          </a:p>
          <a:p>
            <a:r>
              <a:rPr lang="nb-NO" sz="2400" b="1" dirty="0" err="1"/>
              <a:t>Spestegn</a:t>
            </a:r>
            <a:r>
              <a:rPr lang="nb-NO" sz="2400" b="1" dirty="0"/>
              <a:t>: &amp;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846D09D-13E6-18EF-8D81-174DBC5A23B2}"/>
              </a:ext>
            </a:extLst>
          </p:cNvPr>
          <p:cNvSpPr txBox="1"/>
          <p:nvPr/>
        </p:nvSpPr>
        <p:spPr>
          <a:xfrm>
            <a:off x="1010652" y="2631584"/>
            <a:ext cx="241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Passord :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6C6D08F-DA13-A0E7-E3F9-0A4484DAB216}"/>
              </a:ext>
            </a:extLst>
          </p:cNvPr>
          <p:cNvSpPr txBox="1"/>
          <p:nvPr/>
        </p:nvSpPr>
        <p:spPr>
          <a:xfrm>
            <a:off x="4206545" y="2631584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G&amp;B1a9M7s8Ej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C859C47-E5B0-AF49-DC24-0D0DBC6A44FC}"/>
              </a:ext>
            </a:extLst>
          </p:cNvPr>
          <p:cNvSpPr/>
          <p:nvPr/>
        </p:nvSpPr>
        <p:spPr>
          <a:xfrm>
            <a:off x="4562074" y="2257130"/>
            <a:ext cx="3196544" cy="14603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Håndskrift 38">
                <a:extLst>
                  <a:ext uri="{FF2B5EF4-FFF2-40B4-BE49-F238E27FC236}">
                    <a16:creationId xmlns:a16="http://schemas.microsoft.com/office/drawing/2014/main" id="{19C023C7-C32F-9345-595B-ACEAA8769050}"/>
                  </a:ext>
                </a:extLst>
              </p14:cNvPr>
              <p14:cNvContentPartPr/>
              <p14:nvPr/>
            </p14:nvContentPartPr>
            <p14:xfrm>
              <a:off x="1752549" y="4190726"/>
              <a:ext cx="360" cy="360"/>
            </p14:xfrm>
          </p:contentPart>
        </mc:Choice>
        <mc:Fallback xmlns="">
          <p:pic>
            <p:nvPicPr>
              <p:cNvPr id="39" name="Håndskrift 38">
                <a:extLst>
                  <a:ext uri="{FF2B5EF4-FFF2-40B4-BE49-F238E27FC236}">
                    <a16:creationId xmlns:a16="http://schemas.microsoft.com/office/drawing/2014/main" id="{DE858EC8-85CF-4BC6-1C38-1B2B088CE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3549" y="418172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kstSylinder 5">
            <a:extLst>
              <a:ext uri="{FF2B5EF4-FFF2-40B4-BE49-F238E27FC236}">
                <a16:creationId xmlns:a16="http://schemas.microsoft.com/office/drawing/2014/main" id="{FF3AC4CC-FD9C-0C6C-19C7-2F715B105B64}"/>
              </a:ext>
            </a:extLst>
          </p:cNvPr>
          <p:cNvSpPr txBox="1"/>
          <p:nvPr/>
        </p:nvSpPr>
        <p:spPr>
          <a:xfrm>
            <a:off x="8153400" y="1607419"/>
            <a:ext cx="329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Denne delen er fast for alle dine passord, og består av: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C60FF31-7344-0C7E-7C2E-4880BBAD9F68}"/>
              </a:ext>
            </a:extLst>
          </p:cNvPr>
          <p:cNvSpPr txBox="1"/>
          <p:nvPr/>
        </p:nvSpPr>
        <p:spPr>
          <a:xfrm>
            <a:off x="8153400" y="3291840"/>
            <a:ext cx="33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Tekstdel: </a:t>
            </a:r>
            <a:r>
              <a:rPr lang="nb-NO" sz="2000" b="1" dirty="0" err="1"/>
              <a:t>BaMsE</a:t>
            </a:r>
            <a:r>
              <a:rPr lang="nb-NO" sz="2000" b="1" dirty="0"/>
              <a:t> (hundenavn)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D59ACCF-E0E6-1ADF-399D-8B4EE1130B35}"/>
              </a:ext>
            </a:extLst>
          </p:cNvPr>
          <p:cNvSpPr txBox="1"/>
          <p:nvPr/>
        </p:nvSpPr>
        <p:spPr>
          <a:xfrm>
            <a:off x="8229600" y="3647864"/>
            <a:ext cx="33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Talldel: 1978 (fødselsår)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648A1F5-47FC-1FCD-0640-6CFCC4C00FC7}"/>
              </a:ext>
            </a:extLst>
          </p:cNvPr>
          <p:cNvSpPr txBox="1"/>
          <p:nvPr/>
        </p:nvSpPr>
        <p:spPr>
          <a:xfrm>
            <a:off x="8229600" y="3992963"/>
            <a:ext cx="33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Spestegn</a:t>
            </a:r>
            <a:r>
              <a:rPr lang="nb-NO" sz="2000" b="1" dirty="0"/>
              <a:t>: (&amp;)</a:t>
            </a:r>
          </a:p>
        </p:txBody>
      </p:sp>
      <p:sp>
        <p:nvSpPr>
          <p:cNvPr id="10" name="Pil: ned 9">
            <a:extLst>
              <a:ext uri="{FF2B5EF4-FFF2-40B4-BE49-F238E27FC236}">
                <a16:creationId xmlns:a16="http://schemas.microsoft.com/office/drawing/2014/main" id="{FB5A64A1-171B-57FE-2706-092989605FC7}"/>
              </a:ext>
            </a:extLst>
          </p:cNvPr>
          <p:cNvSpPr/>
          <p:nvPr/>
        </p:nvSpPr>
        <p:spPr>
          <a:xfrm>
            <a:off x="5092448" y="2441643"/>
            <a:ext cx="269508" cy="31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ned 16">
            <a:extLst>
              <a:ext uri="{FF2B5EF4-FFF2-40B4-BE49-F238E27FC236}">
                <a16:creationId xmlns:a16="http://schemas.microsoft.com/office/drawing/2014/main" id="{9429AC6A-5B2B-B4C2-6D7F-2FDE1664238D}"/>
              </a:ext>
            </a:extLst>
          </p:cNvPr>
          <p:cNvSpPr/>
          <p:nvPr/>
        </p:nvSpPr>
        <p:spPr>
          <a:xfrm>
            <a:off x="5651313" y="2456694"/>
            <a:ext cx="269508" cy="31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: ned 17">
            <a:extLst>
              <a:ext uri="{FF2B5EF4-FFF2-40B4-BE49-F238E27FC236}">
                <a16:creationId xmlns:a16="http://schemas.microsoft.com/office/drawing/2014/main" id="{9636C1B2-624E-3E5A-5F76-0CC40DE66488}"/>
              </a:ext>
            </a:extLst>
          </p:cNvPr>
          <p:cNvSpPr/>
          <p:nvPr/>
        </p:nvSpPr>
        <p:spPr>
          <a:xfrm>
            <a:off x="6284903" y="2434177"/>
            <a:ext cx="269508" cy="31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ned 22">
            <a:extLst>
              <a:ext uri="{FF2B5EF4-FFF2-40B4-BE49-F238E27FC236}">
                <a16:creationId xmlns:a16="http://schemas.microsoft.com/office/drawing/2014/main" id="{CC5815EA-1DB6-1E82-73B4-31BDFDDCAC4D}"/>
              </a:ext>
            </a:extLst>
          </p:cNvPr>
          <p:cNvSpPr/>
          <p:nvPr/>
        </p:nvSpPr>
        <p:spPr>
          <a:xfrm>
            <a:off x="6918493" y="2441643"/>
            <a:ext cx="269508" cy="31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: ned 24">
            <a:extLst>
              <a:ext uri="{FF2B5EF4-FFF2-40B4-BE49-F238E27FC236}">
                <a16:creationId xmlns:a16="http://schemas.microsoft.com/office/drawing/2014/main" id="{F741B788-D95A-9E79-C13B-A876E82700D9}"/>
              </a:ext>
            </a:extLst>
          </p:cNvPr>
          <p:cNvSpPr/>
          <p:nvPr/>
        </p:nvSpPr>
        <p:spPr>
          <a:xfrm>
            <a:off x="7489110" y="2434176"/>
            <a:ext cx="269508" cy="3113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il: opp 26">
            <a:extLst>
              <a:ext uri="{FF2B5EF4-FFF2-40B4-BE49-F238E27FC236}">
                <a16:creationId xmlns:a16="http://schemas.microsoft.com/office/drawing/2014/main" id="{DB9CCA36-865D-6EAA-71AF-E996B20B1241}"/>
              </a:ext>
            </a:extLst>
          </p:cNvPr>
          <p:cNvSpPr/>
          <p:nvPr/>
        </p:nvSpPr>
        <p:spPr>
          <a:xfrm>
            <a:off x="5328466" y="3280396"/>
            <a:ext cx="336884" cy="35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: opp 28">
            <a:extLst>
              <a:ext uri="{FF2B5EF4-FFF2-40B4-BE49-F238E27FC236}">
                <a16:creationId xmlns:a16="http://schemas.microsoft.com/office/drawing/2014/main" id="{2FCF7F21-700C-4C73-9263-D25F54EE016E}"/>
              </a:ext>
            </a:extLst>
          </p:cNvPr>
          <p:cNvSpPr/>
          <p:nvPr/>
        </p:nvSpPr>
        <p:spPr>
          <a:xfrm>
            <a:off x="5920821" y="3280396"/>
            <a:ext cx="336884" cy="35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: opp 29">
            <a:extLst>
              <a:ext uri="{FF2B5EF4-FFF2-40B4-BE49-F238E27FC236}">
                <a16:creationId xmlns:a16="http://schemas.microsoft.com/office/drawing/2014/main" id="{7E89FB48-A49D-9D6F-30BC-B430D6A4B26E}"/>
              </a:ext>
            </a:extLst>
          </p:cNvPr>
          <p:cNvSpPr/>
          <p:nvPr/>
        </p:nvSpPr>
        <p:spPr>
          <a:xfrm>
            <a:off x="6689363" y="3269211"/>
            <a:ext cx="336884" cy="35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: opp 30">
            <a:extLst>
              <a:ext uri="{FF2B5EF4-FFF2-40B4-BE49-F238E27FC236}">
                <a16:creationId xmlns:a16="http://schemas.microsoft.com/office/drawing/2014/main" id="{84DBEBB5-FE09-C80F-C399-BA0FADCD9447}"/>
              </a:ext>
            </a:extLst>
          </p:cNvPr>
          <p:cNvSpPr/>
          <p:nvPr/>
        </p:nvSpPr>
        <p:spPr>
          <a:xfrm>
            <a:off x="7226074" y="3280396"/>
            <a:ext cx="336884" cy="35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: opp 31">
            <a:extLst>
              <a:ext uri="{FF2B5EF4-FFF2-40B4-BE49-F238E27FC236}">
                <a16:creationId xmlns:a16="http://schemas.microsoft.com/office/drawing/2014/main" id="{F6352538-7984-6247-5BF0-F209DD23834A}"/>
              </a:ext>
            </a:extLst>
          </p:cNvPr>
          <p:cNvSpPr/>
          <p:nvPr/>
        </p:nvSpPr>
        <p:spPr>
          <a:xfrm rot="1462253">
            <a:off x="4393661" y="3314345"/>
            <a:ext cx="348455" cy="600623"/>
          </a:xfrm>
          <a:prstGeom prst="upArrow">
            <a:avLst>
              <a:gd name="adj1" fmla="val 4447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1959233-EEB9-2368-8C9C-44B05A4C45B0}"/>
              </a:ext>
            </a:extLst>
          </p:cNvPr>
          <p:cNvSpPr txBox="1"/>
          <p:nvPr/>
        </p:nvSpPr>
        <p:spPr>
          <a:xfrm>
            <a:off x="8065971" y="4715452"/>
            <a:ext cx="3667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Regler for valg: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Min 12 tegn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b="1" dirty="0"/>
              <a:t>Dvs Tekst 5 eller 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b="1" dirty="0"/>
              <a:t>Tall Tekst –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b="1" dirty="0" err="1"/>
              <a:t>Spestegn</a:t>
            </a:r>
            <a:r>
              <a:rPr lang="nb-NO" sz="2000" b="1" dirty="0"/>
              <a:t> 1 eller flere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F7D1FD4F-2C85-C190-7348-B3350421F3B0}"/>
              </a:ext>
            </a:extLst>
          </p:cNvPr>
          <p:cNvSpPr txBox="1"/>
          <p:nvPr/>
        </p:nvSpPr>
        <p:spPr>
          <a:xfrm>
            <a:off x="5467149" y="1509556"/>
            <a:ext cx="162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Gjensidige</a:t>
            </a:r>
          </a:p>
        </p:txBody>
      </p: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E523AE35-A6E1-9437-AD9D-1B76FA5B32B5}"/>
              </a:ext>
            </a:extLst>
          </p:cNvPr>
          <p:cNvCxnSpPr>
            <a:cxnSpLocks/>
            <a:endCxn id="20" idx="6"/>
          </p:cNvCxnSpPr>
          <p:nvPr/>
        </p:nvCxnSpPr>
        <p:spPr>
          <a:xfrm>
            <a:off x="5786067" y="1886552"/>
            <a:ext cx="1972551" cy="1100737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E3E3A7FC-5929-4A7C-4F24-61F960A06218}"/>
              </a:ext>
            </a:extLst>
          </p:cNvPr>
          <p:cNvCxnSpPr/>
          <p:nvPr/>
        </p:nvCxnSpPr>
        <p:spPr>
          <a:xfrm flipH="1">
            <a:off x="4475747" y="1740388"/>
            <a:ext cx="1175566" cy="1067360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12" grpId="0"/>
      <p:bldP spid="16" grpId="0"/>
      <p:bldP spid="20" grpId="0" animBg="1"/>
      <p:bldP spid="6" grpId="0"/>
      <p:bldP spid="7" grpId="0"/>
      <p:bldP spid="8" grpId="0"/>
      <p:bldP spid="9" grpId="0"/>
      <p:bldP spid="10" grpId="0" animBg="1"/>
      <p:bldP spid="17" grpId="0" animBg="1"/>
      <p:bldP spid="18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>
            <a:extLst>
              <a:ext uri="{FF2B5EF4-FFF2-40B4-BE49-F238E27FC236}">
                <a16:creationId xmlns:a16="http://schemas.microsoft.com/office/drawing/2014/main" id="{402629BD-53B1-BCB6-A7E7-EDFB514B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Autofit/>
          </a:bodyPr>
          <a:lstStyle/>
          <a:p>
            <a:r>
              <a:rPr lang="nb-NO" altLang="nb-NO" sz="6000" b="1" dirty="0" err="1">
                <a:highlight>
                  <a:srgbClr val="FFFF00"/>
                </a:highlight>
              </a:rPr>
              <a:t>BankID</a:t>
            </a:r>
            <a:r>
              <a:rPr lang="nb-NO" altLang="nb-NO" sz="6000" b="1" dirty="0">
                <a:highlight>
                  <a:srgbClr val="FFFF00"/>
                </a:highlight>
              </a:rPr>
              <a:t> kreves over alt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4329B27-2C41-644D-3836-F6A25209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76EF2FC-1241-8F06-AAC9-828FD5B9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0CEDC5-24B4-B05C-1C47-1996AF77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5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DF5E550-0DBA-7F39-952C-F7933D183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8177F2A-8AC1-04A2-6576-7C759AC48C34}"/>
              </a:ext>
            </a:extLst>
          </p:cNvPr>
          <p:cNvSpPr txBox="1"/>
          <p:nvPr/>
        </p:nvSpPr>
        <p:spPr>
          <a:xfrm>
            <a:off x="943276" y="1963554"/>
            <a:ext cx="6708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Det finnes Hjelpeguides for det meste, problemet er ofte å finne dem</a:t>
            </a:r>
          </a:p>
          <a:p>
            <a:endParaRPr lang="nb-NO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/>
              <a:t>For å sette opp </a:t>
            </a:r>
            <a:r>
              <a:rPr lang="nb-NO" sz="2800" b="1" dirty="0" err="1"/>
              <a:t>Bankid</a:t>
            </a:r>
            <a:r>
              <a:rPr lang="nb-NO" sz="2800" b="1" dirty="0"/>
              <a:t>, kontakt banken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/>
              <a:t>Bruk kodebrikke fra banken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hlinkClick r:id="rId4"/>
              </a:rPr>
              <a:t>Hvordan få og bruke </a:t>
            </a:r>
            <a:r>
              <a:rPr lang="nb-NO" sz="2800" b="1" dirty="0" err="1">
                <a:hlinkClick r:id="rId4"/>
              </a:rPr>
              <a:t>BankID</a:t>
            </a:r>
            <a:r>
              <a:rPr lang="nb-NO" sz="2800" b="1" dirty="0">
                <a:hlinkClick r:id="rId4"/>
              </a:rPr>
              <a:t>?</a:t>
            </a:r>
            <a:endParaRPr lang="nb-NO" sz="2800" b="1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hlinkClick r:id="rId5"/>
              </a:rPr>
              <a:t>Bruk av </a:t>
            </a:r>
            <a:r>
              <a:rPr lang="nb-NO" sz="2800" b="1" dirty="0" err="1">
                <a:hlinkClick r:id="rId5"/>
              </a:rPr>
              <a:t>bankid</a:t>
            </a:r>
            <a:r>
              <a:rPr lang="nb-NO" sz="2800" b="1" dirty="0">
                <a:hlinkClick r:id="rId5"/>
              </a:rPr>
              <a:t> for offentlige tjenester</a:t>
            </a:r>
            <a:endParaRPr lang="nb-NO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DC5E95-82E9-0DDA-084E-AB1FFC678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60280">
            <a:off x="6734544" y="1271989"/>
            <a:ext cx="5338409" cy="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73F1-D4E5-049A-AB82-1730C8021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>
            <a:extLst>
              <a:ext uri="{FF2B5EF4-FFF2-40B4-BE49-F238E27FC236}">
                <a16:creationId xmlns:a16="http://schemas.microsoft.com/office/drawing/2014/main" id="{FE73EA58-2AAB-8A13-B56A-1CB2BB988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Autofit/>
          </a:bodyPr>
          <a:lstStyle/>
          <a:p>
            <a:r>
              <a:rPr lang="nb-NO" altLang="nb-NO" sz="6000" b="1" dirty="0">
                <a:highlight>
                  <a:srgbClr val="FFFF00"/>
                </a:highlight>
              </a:rPr>
              <a:t>KI/AI heller enn Google?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B98676-0475-EB0D-0048-2AF2637A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D42EE7-2FC6-B630-98B9-6EE81222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3AEE1F-0B1E-DFC3-A4A7-F8D9DB8C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6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721831-8F73-E09D-E8AA-73015B8A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pic>
        <p:nvPicPr>
          <p:cNvPr id="7" name="Bilde 6">
            <a:hlinkClick r:id="rId4"/>
            <a:extLst>
              <a:ext uri="{FF2B5EF4-FFF2-40B4-BE49-F238E27FC236}">
                <a16:creationId xmlns:a16="http://schemas.microsoft.com/office/drawing/2014/main" id="{C71E0984-1CD7-A07B-2369-C9421E3EF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4" y="1937735"/>
            <a:ext cx="11220442" cy="3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4329B27-2C41-644D-3836-F6A25209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76EF2FC-1241-8F06-AAC9-828FD5B9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0CEDC5-24B4-B05C-1C47-1996AF77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7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D270C0-42B9-0FD4-17AA-DBA4D90F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C5ABA71-6B73-79A2-9EEC-6819B4132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9" y="1481269"/>
            <a:ext cx="10047988" cy="449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4"/>
              </a:rPr>
              <a:t>ChatGPT</a:t>
            </a:r>
            <a:r>
              <a:rPr kumimoji="0" lang="nb-NO" altLang="nb-NO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4"/>
              </a:rPr>
              <a:t> (</a:t>
            </a:r>
            <a:r>
              <a:rPr kumimoji="0" lang="nb-NO" altLang="nb-NO" sz="32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4"/>
              </a:rPr>
              <a:t>OpenAI</a:t>
            </a:r>
            <a:r>
              <a:rPr kumimoji="0" lang="nb-NO" altLang="nb-NO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4"/>
              </a:rPr>
              <a:t>)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Dette er en velkjent chatbot som er god på kreative tekster, koding og analyse.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5"/>
              </a:rPr>
              <a:t>Claude (</a:t>
            </a:r>
            <a:r>
              <a:rPr kumimoji="0" lang="nb-NO" altLang="nb-NO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5"/>
              </a:rPr>
              <a:t>Anthropic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5"/>
              </a:rPr>
              <a:t>)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Denne er kjent for å ha en mer naturlig tone og er god til å behandle store mengder tekst.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nb-NO" altLang="nb-NO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6"/>
              </a:rPr>
              <a:t>Google Gemini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Googles AI er integrert i deres tjenester, som Docs og </a:t>
            </a:r>
            <a:r>
              <a:rPr kumimoji="0" lang="nb-NO" altLang="nb-NO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Gmail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7"/>
              </a:rPr>
              <a:t>Microsoft </a:t>
            </a:r>
            <a:r>
              <a:rPr kumimoji="0" lang="nb-NO" altLang="nb-NO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7"/>
              </a:rPr>
              <a:t>Copilot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Dette er en assistent innebygd i Microsoft-programmene, som Word, Excel og PowerPoint. </a:t>
            </a:r>
            <a:endParaRPr kumimoji="0" lang="nb-NO" altLang="nb-N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12BB2BC-CF4B-3B0D-E7E8-E08C4CFC5A27}"/>
              </a:ext>
            </a:extLst>
          </p:cNvPr>
          <p:cNvSpPr txBox="1"/>
          <p:nvPr/>
        </p:nvSpPr>
        <p:spPr>
          <a:xfrm>
            <a:off x="956437" y="515102"/>
            <a:ext cx="793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/>
              <a:t>VANLIGSTE AI PROGRAMMER</a:t>
            </a:r>
          </a:p>
        </p:txBody>
      </p:sp>
    </p:spTree>
    <p:extLst>
      <p:ext uri="{BB962C8B-B14F-4D97-AF65-F5344CB8AC3E}">
        <p14:creationId xmlns:p14="http://schemas.microsoft.com/office/powerpoint/2010/main" val="3425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8D58-2BD0-7E48-B216-2D25D290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9D44C43-A1EA-D9B3-E6BB-00AEC01C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1D203A-70F8-E3DA-C27F-94A403FB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835543-B3D0-5C89-2535-4A1A7D8B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8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6CA6F8-BD5F-4D4D-E29F-72DE7A38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C71A691-1DF4-E072-0A9E-B51FB7851D80}"/>
              </a:ext>
            </a:extLst>
          </p:cNvPr>
          <p:cNvSpPr txBox="1"/>
          <p:nvPr/>
        </p:nvSpPr>
        <p:spPr>
          <a:xfrm>
            <a:off x="571427" y="477421"/>
            <a:ext cx="793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highlight>
                  <a:srgbClr val="FFFF00"/>
                </a:highlight>
              </a:rPr>
              <a:t>SPAM/SØPPELPOST/HACKING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E2861EC-F2FA-3D4F-81CA-30E98332F36B}"/>
              </a:ext>
            </a:extLst>
          </p:cNvPr>
          <p:cNvSpPr txBox="1"/>
          <p:nvPr/>
        </p:nvSpPr>
        <p:spPr>
          <a:xfrm>
            <a:off x="750771" y="1346099"/>
            <a:ext cx="1034715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b-NO" sz="2400" b="1" u="none" strike="noStrike" spc="10" dirty="0">
                <a:effectLst/>
                <a:latin typeface="Google Sans"/>
              </a:rPr>
              <a:t>95 – 97% av alle Eposter er søppelpost</a:t>
            </a:r>
          </a:p>
          <a:p>
            <a:pPr>
              <a:buNone/>
            </a:pPr>
            <a:r>
              <a:rPr lang="nb-NO" sz="2400" b="1" u="none" strike="noStrike" spc="10" dirty="0">
                <a:effectLst/>
                <a:latin typeface="Google Sans"/>
              </a:rPr>
              <a:t>                 Nesten alle fjernes i SPAM filter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3600" b="1" u="none" strike="noStrike" dirty="0">
                <a:effectLst/>
                <a:latin typeface="Google Sans"/>
              </a:rPr>
              <a:t>Hacket? Se etter disse tegnene: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u="none" strike="noStrike" dirty="0">
                <a:effectLst/>
                <a:latin typeface="Google Sans"/>
              </a:rPr>
              <a:t>Treg ytelse: </a:t>
            </a:r>
            <a:r>
              <a:rPr lang="nb-NO" sz="2400" b="1" u="none" strike="noStrike" dirty="0">
                <a:effectLst/>
                <a:latin typeface="Google Sans"/>
              </a:rPr>
              <a:t>Enheten jobber uvanlig tungt eller batteriet tappes raskt.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u="none" strike="noStrike" dirty="0">
                <a:solidFill>
                  <a:srgbClr val="FF0000"/>
                </a:solidFill>
                <a:effectLst/>
                <a:latin typeface="Google Sans"/>
              </a:rPr>
              <a:t>Uforklarlig aktivitet: </a:t>
            </a:r>
            <a:r>
              <a:rPr lang="nb-NO" sz="2400" b="1" u="none" strike="noStrike" dirty="0">
                <a:solidFill>
                  <a:srgbClr val="FF0000"/>
                </a:solidFill>
                <a:effectLst/>
                <a:latin typeface="Google Sans"/>
              </a:rPr>
              <a:t>Ukjente apper dukker opp, eller </a:t>
            </a:r>
            <a:r>
              <a:rPr lang="nb-NO" sz="4000" b="1" u="none" strike="noStrike" dirty="0">
                <a:solidFill>
                  <a:srgbClr val="002060"/>
                </a:solidFill>
                <a:effectLst/>
                <a:latin typeface="Google Sans"/>
              </a:rPr>
              <a:t>du mottar/sender meldinger du ikke kjenner til.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u="none" strike="noStrike" dirty="0">
                <a:effectLst/>
                <a:latin typeface="Google Sans"/>
              </a:rPr>
              <a:t>Innloggingsproblemer:</a:t>
            </a:r>
            <a:r>
              <a:rPr lang="nb-NO" sz="2400" b="1" u="none" strike="noStrike" dirty="0">
                <a:effectLst/>
                <a:latin typeface="Google Sans"/>
              </a:rPr>
              <a:t> Du blir plutselig kastet ut av kontoer og passordet ditt fungerer ikke lenger.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800" b="1" u="none" strike="noStrike" dirty="0">
                <a:effectLst/>
                <a:latin typeface="Google Sans"/>
              </a:rPr>
              <a:t>Sikkerhetsvarsler:</a:t>
            </a:r>
            <a:r>
              <a:rPr lang="nb-NO" sz="2400" b="1" u="none" strike="noStrike" dirty="0">
                <a:effectLst/>
                <a:latin typeface="Google Sans"/>
              </a:rPr>
              <a:t> Antivirusprogrammet eller tjenester som Google/</a:t>
            </a:r>
            <a:r>
              <a:rPr lang="nb-NO" sz="2400" b="1" u="none" strike="noStrike" dirty="0">
                <a:effectLst/>
                <a:latin typeface="Google Sans"/>
                <a:hlinkClick r:id="rId4"/>
              </a:rPr>
              <a:t>Facebook</a:t>
            </a:r>
            <a:r>
              <a:rPr lang="nb-NO" sz="2400" b="1" u="none" strike="noStrike" dirty="0">
                <a:effectLst/>
                <a:latin typeface="Google Sans"/>
              </a:rPr>
              <a:t> sender varsler om uvanlig pålogging</a:t>
            </a:r>
          </a:p>
        </p:txBody>
      </p:sp>
    </p:spTree>
    <p:extLst>
      <p:ext uri="{BB962C8B-B14F-4D97-AF65-F5344CB8AC3E}">
        <p14:creationId xmlns:p14="http://schemas.microsoft.com/office/powerpoint/2010/main" val="13991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8A052-ED78-DD6E-1438-FEF9B1ED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6F71A58-066C-76F8-B6F3-F6D1DFD0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06.04.2024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DA469F-D8A9-D8A8-6728-7CB2DF39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D2305 Styreseminar Ålesund       DICO Svend Strand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52241A-D46B-C34B-2F78-44648E88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D808-54B9-4624-BBE5-ED6A6885154D}" type="slidenum">
              <a:rPr lang="nb-NO" smtClean="0"/>
              <a:t>9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B129FDA-A288-B6E0-6DA9-A9EF3F40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50" y="439741"/>
            <a:ext cx="2400948" cy="90635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829E1E4-DF76-73FF-5287-B59ECE6750EA}"/>
              </a:ext>
            </a:extLst>
          </p:cNvPr>
          <p:cNvSpPr txBox="1"/>
          <p:nvPr/>
        </p:nvSpPr>
        <p:spPr>
          <a:xfrm>
            <a:off x="571427" y="477421"/>
            <a:ext cx="793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highlight>
                  <a:srgbClr val="FFFF00"/>
                </a:highlight>
              </a:rPr>
              <a:t>MISTENKELIG??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A64C247-8919-69FA-4D00-E210A835E665}"/>
              </a:ext>
            </a:extLst>
          </p:cNvPr>
          <p:cNvSpPr txBox="1"/>
          <p:nvPr/>
        </p:nvSpPr>
        <p:spPr>
          <a:xfrm>
            <a:off x="760397" y="2122318"/>
            <a:ext cx="103471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u="none" strike="noStrike" dirty="0">
                <a:solidFill>
                  <a:srgbClr val="FF0000"/>
                </a:solidFill>
                <a:effectLst/>
                <a:latin typeface="Google Sans"/>
              </a:rPr>
              <a:t>  Avsenders E-postadresse, ikke etatens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u="none" strike="noStrike" dirty="0">
                <a:effectLst/>
                <a:latin typeface="Google Sans"/>
              </a:rPr>
              <a:t>Innloggingsproblemer:</a:t>
            </a:r>
            <a:r>
              <a:rPr lang="nb-NO" sz="2400" b="1" u="none" strike="noStrike" dirty="0">
                <a:effectLst/>
                <a:latin typeface="Google Sans"/>
              </a:rPr>
              <a:t> Du blir plutselig kastet ut av kontoer og passordet ditt fungerer ikke lenger.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nb-NO" sz="2800" b="1" u="none" strike="noStrike" dirty="0">
                <a:effectLst/>
                <a:latin typeface="Google Sans"/>
              </a:rPr>
              <a:t>Sikkerhetsvarsler:</a:t>
            </a:r>
            <a:r>
              <a:rPr lang="nb-NO" sz="2400" b="1" u="none" strike="noStrike" dirty="0">
                <a:effectLst/>
                <a:latin typeface="Google Sans"/>
              </a:rPr>
              <a:t> Antivirusprogrammet eller tjenester som Google/</a:t>
            </a:r>
            <a:r>
              <a:rPr lang="nb-NO" sz="2400" b="1" u="none" strike="noStrike" dirty="0">
                <a:effectLst/>
                <a:latin typeface="Google Sans"/>
                <a:hlinkClick r:id="rId4"/>
              </a:rPr>
              <a:t>Facebook</a:t>
            </a:r>
            <a:r>
              <a:rPr lang="nb-NO" sz="2400" b="1" u="none" strike="noStrike" dirty="0">
                <a:effectLst/>
                <a:latin typeface="Google Sans"/>
              </a:rPr>
              <a:t> sender varsler om uvanlig pålogging</a:t>
            </a:r>
          </a:p>
        </p:txBody>
      </p:sp>
    </p:spTree>
    <p:extLst>
      <p:ext uri="{BB962C8B-B14F-4D97-AF65-F5344CB8AC3E}">
        <p14:creationId xmlns:p14="http://schemas.microsoft.com/office/powerpoint/2010/main" val="26740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16179</TotalTime>
  <Words>720</Words>
  <Application>Microsoft Office PowerPoint</Application>
  <PresentationFormat>Widescreen</PresentationFormat>
  <Paragraphs>120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Amadeus Regular</vt:lpstr>
      <vt:lpstr>Amasis MT Pro Black</vt:lpstr>
      <vt:lpstr>Arial</vt:lpstr>
      <vt:lpstr>Calibri</vt:lpstr>
      <vt:lpstr>Calibri Light</vt:lpstr>
      <vt:lpstr>Google Sans</vt:lpstr>
      <vt:lpstr>Office-tema</vt:lpstr>
      <vt:lpstr>PowerPoint-presentasjon</vt:lpstr>
      <vt:lpstr>OVER ALT!       Uunngåelig</vt:lpstr>
      <vt:lpstr>Et par-tre råd/tips:</vt:lpstr>
      <vt:lpstr>MAL FOR PASSORD</vt:lpstr>
      <vt:lpstr>BankID kreves over alt</vt:lpstr>
      <vt:lpstr>KI/AI heller enn Google?</vt:lpstr>
      <vt:lpstr>PowerPoint-presentasjon</vt:lpstr>
      <vt:lpstr>PowerPoint-presentasjon</vt:lpstr>
      <vt:lpstr>PowerPoint-presentasjon</vt:lpstr>
      <vt:lpstr>Lillehammer Rotary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 DIGITALE TJENESTER</dc:title>
  <dc:creator>Svend Strand</dc:creator>
  <cp:lastModifiedBy>Svend Strand</cp:lastModifiedBy>
  <cp:revision>82</cp:revision>
  <cp:lastPrinted>2022-03-09T16:17:36Z</cp:lastPrinted>
  <dcterms:created xsi:type="dcterms:W3CDTF">2022-02-28T08:27:24Z</dcterms:created>
  <dcterms:modified xsi:type="dcterms:W3CDTF">2026-05-05T13:00:40Z</dcterms:modified>
</cp:coreProperties>
</file>