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70" r:id="rId14"/>
    <p:sldId id="271" r:id="rId15"/>
    <p:sldId id="273" r:id="rId16"/>
    <p:sldId id="26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38E"/>
    <a:srgbClr val="174390"/>
    <a:srgbClr val="15458F"/>
    <a:srgbClr val="194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ys stil 2 – uthevin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ys stil 2 – uthevin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ys stil 3 – uthevi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866E-D8A1-40BE-90A0-9590549B9198}" type="datetimeFigureOut">
              <a:rPr lang="nb-NO" smtClean="0"/>
              <a:t>24.08.2022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583B-4950-4F96-931A-108AE05733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523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866E-D8A1-40BE-90A0-9590549B9198}" type="datetimeFigureOut">
              <a:rPr lang="nb-NO" smtClean="0"/>
              <a:t>24.08.2022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583B-4950-4F96-931A-108AE05733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165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866E-D8A1-40BE-90A0-9590549B9198}" type="datetimeFigureOut">
              <a:rPr lang="nb-NO" smtClean="0"/>
              <a:t>24.08.2022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583B-4950-4F96-931A-108AE05733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3822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866E-D8A1-40BE-90A0-9590549B9198}" type="datetimeFigureOut">
              <a:rPr lang="nb-NO" smtClean="0"/>
              <a:t>24.08.2022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583B-4950-4F96-931A-108AE05733F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0840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866E-D8A1-40BE-90A0-9590549B9198}" type="datetimeFigureOut">
              <a:rPr lang="nb-NO" smtClean="0"/>
              <a:t>24.08.2022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583B-4950-4F96-931A-108AE05733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0689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866E-D8A1-40BE-90A0-9590549B9198}" type="datetimeFigureOut">
              <a:rPr lang="nb-NO" smtClean="0"/>
              <a:t>24.08.2022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583B-4950-4F96-931A-108AE05733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0852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866E-D8A1-40BE-90A0-9590549B9198}" type="datetimeFigureOut">
              <a:rPr lang="nb-NO" smtClean="0"/>
              <a:t>24.08.2022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583B-4950-4F96-931A-108AE05733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5175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866E-D8A1-40BE-90A0-9590549B9198}" type="datetimeFigureOut">
              <a:rPr lang="nb-NO" smtClean="0"/>
              <a:t>24.08.2022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583B-4950-4F96-931A-108AE05733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7566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866E-D8A1-40BE-90A0-9590549B9198}" type="datetimeFigureOut">
              <a:rPr lang="nb-NO" smtClean="0"/>
              <a:t>24.08.2022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583B-4950-4F96-931A-108AE05733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679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866E-D8A1-40BE-90A0-9590549B9198}" type="datetimeFigureOut">
              <a:rPr lang="nb-NO" smtClean="0"/>
              <a:t>24.08.2022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583B-4950-4F96-931A-108AE05733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397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866E-D8A1-40BE-90A0-9590549B9198}" type="datetimeFigureOut">
              <a:rPr lang="nb-NO" smtClean="0"/>
              <a:t>24.08.2022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583B-4950-4F96-931A-108AE05733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485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866E-D8A1-40BE-90A0-9590549B9198}" type="datetimeFigureOut">
              <a:rPr lang="nb-NO" smtClean="0"/>
              <a:t>24.08.2022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583B-4950-4F96-931A-108AE05733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638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866E-D8A1-40BE-90A0-9590549B9198}" type="datetimeFigureOut">
              <a:rPr lang="nb-NO" smtClean="0"/>
              <a:t>24.08.2022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583B-4950-4F96-931A-108AE05733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424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866E-D8A1-40BE-90A0-9590549B9198}" type="datetimeFigureOut">
              <a:rPr lang="nb-NO" smtClean="0"/>
              <a:t>24.08.2022</a:t>
            </a:fld>
            <a:endParaRPr lang="nb-N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583B-4950-4F96-931A-108AE05733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9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866E-D8A1-40BE-90A0-9590549B9198}" type="datetimeFigureOut">
              <a:rPr lang="nb-NO" smtClean="0"/>
              <a:t>24.08.2022</a:t>
            </a:fld>
            <a:endParaRPr lang="nb-N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583B-4950-4F96-931A-108AE05733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476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866E-D8A1-40BE-90A0-9590549B9198}" type="datetimeFigureOut">
              <a:rPr lang="nb-NO" smtClean="0"/>
              <a:t>24.08.2022</a:t>
            </a:fld>
            <a:endParaRPr lang="nb-N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583B-4950-4F96-931A-108AE05733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932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866E-D8A1-40BE-90A0-9590549B9198}" type="datetimeFigureOut">
              <a:rPr lang="nb-NO" smtClean="0"/>
              <a:t>24.08.2022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583B-4950-4F96-931A-108AE05733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831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ECE866E-D8A1-40BE-90A0-9590549B9198}" type="datetimeFigureOut">
              <a:rPr lang="nb-NO" smtClean="0"/>
              <a:t>24.08.2022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2583B-4950-4F96-931A-108AE05733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5184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../../Organisering%20Rotary%2022-23/Dokumenter/LRK%20-%20prosedyrer%20etc/LRK%20-%20Prosedyrer%20og%20retningslinjer,%20oppdatert%20august%20%202022,%20word%20versjon%20(2)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../../Styrem&#248;ter/2022-23/SM%201%2016.08.22/Budsjett%202022-2023.xl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Distriktskonferansen%2023-25%20september/Invitasjon%20til%20Distriktskonferansen%202022.pdf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Lillehammer-Rotary-1089230251189764" TargetMode="External"/><Relationship Id="rId7" Type="http://schemas.openxmlformats.org/officeDocument/2006/relationships/image" Target="../media/image8.jpg"/><Relationship Id="rId2" Type="http://schemas.openxmlformats.org/officeDocument/2006/relationships/hyperlink" Target="https://lillehammer.rotary.n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y.rotary.org/en/" TargetMode="External"/><Relationship Id="rId5" Type="http://schemas.openxmlformats.org/officeDocument/2006/relationships/hyperlink" Target="https://d2305.rotary.no/" TargetMode="External"/><Relationship Id="rId4" Type="http://schemas.openxmlformats.org/officeDocument/2006/relationships/hyperlink" Target="https://appsco.com/logi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KGdE6D6oiE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2305.rotary.no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s://d2305.rotary.no/file-manager/file/Rotary%20%20%20Handbok%20for%20klubbene%202022__2.pdf?context=mosdo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lillehammer.rotary.no/no/komiteer#.Yv3YtXZBy5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hyperlink" Target="../../Organisering%20Rotary%2022-23/Dokumenter/Strategi%20og%20Handlinsplan/Til%20styrem&#248;te%2016.08.22/Lillehammer%20Rotaryklubb%20-%20Strategiplan%2022-25,%20Handlingsplan%2022-2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C5BA4F-D588-5AD0-A38B-54B82F77CD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Presidentens møte</a:t>
            </a:r>
            <a:br>
              <a:rPr lang="nb-NO" dirty="0"/>
            </a:br>
            <a:r>
              <a:rPr lang="nb-NO" sz="2800" dirty="0"/>
              <a:t>23. august 2022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CDD83AA-51A5-3CAC-4BDF-E2DBFD983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71" y="1350345"/>
            <a:ext cx="5192829" cy="129820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58E75A6-2F5B-F67A-1CA7-E810129A05C8}"/>
              </a:ext>
            </a:extLst>
          </p:cNvPr>
          <p:cNvSpPr txBox="1"/>
          <p:nvPr/>
        </p:nvSpPr>
        <p:spPr>
          <a:xfrm>
            <a:off x="972075" y="1350345"/>
            <a:ext cx="191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15458F"/>
                </a:solidFill>
              </a:rPr>
              <a:t>Lillehammer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A669784-9F6F-B2F5-A948-85E31B686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33" y="933270"/>
            <a:ext cx="3268980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883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208101-327B-0670-135D-6C52E83A4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777" y="452718"/>
            <a:ext cx="9069057" cy="991071"/>
          </a:xfrm>
        </p:spPr>
        <p:txBody>
          <a:bodyPr/>
          <a:lstStyle/>
          <a:p>
            <a:r>
              <a:rPr lang="nb-NO" dirty="0"/>
              <a:t>Årets mål</a:t>
            </a:r>
            <a:endParaRPr lang="nb-NO" sz="2800" dirty="0"/>
          </a:p>
        </p:txBody>
      </p:sp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D996BB26-8915-CA3B-7281-66CDA20088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15297"/>
              </p:ext>
            </p:extLst>
          </p:nvPr>
        </p:nvGraphicFramePr>
        <p:xfrm>
          <a:off x="893992" y="1851636"/>
          <a:ext cx="9744359" cy="38855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81391">
                  <a:extLst>
                    <a:ext uri="{9D8B030D-6E8A-4147-A177-3AD203B41FA5}">
                      <a16:colId xmlns:a16="http://schemas.microsoft.com/office/drawing/2014/main" val="202901607"/>
                    </a:ext>
                  </a:extLst>
                </a:gridCol>
                <a:gridCol w="1145754">
                  <a:extLst>
                    <a:ext uri="{9D8B030D-6E8A-4147-A177-3AD203B41FA5}">
                      <a16:colId xmlns:a16="http://schemas.microsoft.com/office/drawing/2014/main" val="1343340410"/>
                    </a:ext>
                  </a:extLst>
                </a:gridCol>
                <a:gridCol w="4017214">
                  <a:extLst>
                    <a:ext uri="{9D8B030D-6E8A-4147-A177-3AD203B41FA5}">
                      <a16:colId xmlns:a16="http://schemas.microsoft.com/office/drawing/2014/main" val="71600076"/>
                    </a:ext>
                  </a:extLst>
                </a:gridCol>
              </a:tblGrid>
              <a:tr h="431725">
                <a:tc>
                  <a:txBody>
                    <a:bodyPr/>
                    <a:lstStyle/>
                    <a:p>
                      <a:r>
                        <a:rPr lang="nb-NO" sz="2200" dirty="0"/>
                        <a:t>Lagt inn i Goal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282325"/>
                  </a:ext>
                </a:extLst>
              </a:tr>
              <a:tr h="431725">
                <a:tc>
                  <a:txBody>
                    <a:bodyPr/>
                    <a:lstStyle/>
                    <a:p>
                      <a:r>
                        <a:rPr lang="nb-NO" sz="2200" dirty="0"/>
                        <a:t>Antall medlemmer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55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455364"/>
                  </a:ext>
                </a:extLst>
              </a:tr>
              <a:tr h="431725">
                <a:tc>
                  <a:txBody>
                    <a:bodyPr/>
                    <a:lstStyle/>
                    <a:p>
                      <a:r>
                        <a:rPr lang="nb-NO" sz="2200" dirty="0"/>
                        <a:t>Antall med på dugnader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222865"/>
                  </a:ext>
                </a:extLst>
              </a:tr>
              <a:tr h="431725">
                <a:tc>
                  <a:txBody>
                    <a:bodyPr/>
                    <a:lstStyle/>
                    <a:p>
                      <a:r>
                        <a:rPr lang="nb-NO" sz="2200" dirty="0"/>
                        <a:t>Hvor mange nye faddere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6939"/>
                  </a:ext>
                </a:extLst>
              </a:tr>
              <a:tr h="431725">
                <a:tc>
                  <a:txBody>
                    <a:bodyPr/>
                    <a:lstStyle/>
                    <a:p>
                      <a:r>
                        <a:rPr lang="nb-NO" sz="2200" dirty="0"/>
                        <a:t>Deltakere distriktskonferansen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08717"/>
                  </a:ext>
                </a:extLst>
              </a:tr>
              <a:tr h="431725">
                <a:tc>
                  <a:txBody>
                    <a:bodyPr/>
                    <a:lstStyle/>
                    <a:p>
                      <a:r>
                        <a:rPr lang="nb-NO" sz="2200" dirty="0"/>
                        <a:t>Deltakelse i opplæringsprogram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PETS, Styreseminar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15157"/>
                  </a:ext>
                </a:extLst>
              </a:tr>
              <a:tr h="431725">
                <a:tc>
                  <a:txBody>
                    <a:bodyPr/>
                    <a:lstStyle/>
                    <a:p>
                      <a:r>
                        <a:rPr lang="nb-NO" sz="2200" dirty="0"/>
                        <a:t>Årlig bevilgning til RI </a:t>
                      </a:r>
                      <a:r>
                        <a:rPr lang="nb-NO" sz="2200" dirty="0" err="1"/>
                        <a:t>Fondation</a:t>
                      </a:r>
                      <a:endParaRPr lang="nb-NO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$1200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012166"/>
                  </a:ext>
                </a:extLst>
              </a:tr>
              <a:tr h="431725">
                <a:tc>
                  <a:txBody>
                    <a:bodyPr/>
                    <a:lstStyle/>
                    <a:p>
                      <a:r>
                        <a:rPr lang="nb-NO" sz="2200" dirty="0"/>
                        <a:t>Polio Plus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$200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571434"/>
                  </a:ext>
                </a:extLst>
              </a:tr>
              <a:tr h="431725">
                <a:tc>
                  <a:txBody>
                    <a:bodyPr/>
                    <a:lstStyle/>
                    <a:p>
                      <a:r>
                        <a:rPr lang="nb-NO" sz="2200" dirty="0"/>
                        <a:t>Antall prosjekter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180282"/>
                  </a:ext>
                </a:extLst>
              </a:tr>
            </a:tbl>
          </a:graphicData>
        </a:graphic>
      </p:graphicFrame>
      <p:pic>
        <p:nvPicPr>
          <p:cNvPr id="4" name="Bilde 3">
            <a:extLst>
              <a:ext uri="{FF2B5EF4-FFF2-40B4-BE49-F238E27FC236}">
                <a16:creationId xmlns:a16="http://schemas.microsoft.com/office/drawing/2014/main" id="{2713A3B1-D8AB-6DEE-5D5F-C6E67EEED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11" y="208979"/>
            <a:ext cx="3964280" cy="99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74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D81767-5342-DFE1-AF05-4B9B4B530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86" y="481594"/>
            <a:ext cx="9404723" cy="1400530"/>
          </a:xfrm>
        </p:spPr>
        <p:txBody>
          <a:bodyPr/>
          <a:lstStyle/>
          <a:p>
            <a:r>
              <a:rPr lang="nb-NO" dirty="0"/>
              <a:t>Årets mål .. </a:t>
            </a:r>
            <a:r>
              <a:rPr lang="nb-NO" sz="2400" dirty="0"/>
              <a:t>fortsatt</a:t>
            </a:r>
          </a:p>
        </p:txBody>
      </p:sp>
      <p:graphicFrame>
        <p:nvGraphicFramePr>
          <p:cNvPr id="4" name="Tabell 7">
            <a:extLst>
              <a:ext uri="{FF2B5EF4-FFF2-40B4-BE49-F238E27FC236}">
                <a16:creationId xmlns:a16="http://schemas.microsoft.com/office/drawing/2014/main" id="{E7C8151C-5B8D-0C70-D36B-C616A734E4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311171"/>
              </p:ext>
            </p:extLst>
          </p:nvPr>
        </p:nvGraphicFramePr>
        <p:xfrm>
          <a:off x="1074437" y="2317988"/>
          <a:ext cx="9744359" cy="22220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80934">
                  <a:extLst>
                    <a:ext uri="{9D8B030D-6E8A-4147-A177-3AD203B41FA5}">
                      <a16:colId xmlns:a16="http://schemas.microsoft.com/office/drawing/2014/main" val="202901607"/>
                    </a:ext>
                  </a:extLst>
                </a:gridCol>
                <a:gridCol w="985391">
                  <a:extLst>
                    <a:ext uri="{9D8B030D-6E8A-4147-A177-3AD203B41FA5}">
                      <a16:colId xmlns:a16="http://schemas.microsoft.com/office/drawing/2014/main" val="1343340410"/>
                    </a:ext>
                  </a:extLst>
                </a:gridCol>
                <a:gridCol w="4478034">
                  <a:extLst>
                    <a:ext uri="{9D8B030D-6E8A-4147-A177-3AD203B41FA5}">
                      <a16:colId xmlns:a16="http://schemas.microsoft.com/office/drawing/2014/main" val="71600076"/>
                    </a:ext>
                  </a:extLst>
                </a:gridCol>
              </a:tblGrid>
              <a:tr h="431725">
                <a:tc>
                  <a:txBody>
                    <a:bodyPr/>
                    <a:lstStyle/>
                    <a:p>
                      <a:r>
                        <a:rPr lang="nb-NO" sz="2200" dirty="0"/>
                        <a:t>Lagt inn i Goal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282325"/>
                  </a:ext>
                </a:extLst>
              </a:tr>
              <a:tr h="431725">
                <a:tc>
                  <a:txBody>
                    <a:bodyPr/>
                    <a:lstStyle/>
                    <a:p>
                      <a:r>
                        <a:rPr lang="nb-NO" sz="2200" dirty="0"/>
                        <a:t>Ryla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455364"/>
                  </a:ext>
                </a:extLst>
              </a:tr>
              <a:tr h="431725">
                <a:tc>
                  <a:txBody>
                    <a:bodyPr/>
                    <a:lstStyle/>
                    <a:p>
                      <a:r>
                        <a:rPr lang="nb-NO" sz="2200" dirty="0"/>
                        <a:t>Sosiale aktiviteter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222865"/>
                  </a:ext>
                </a:extLst>
              </a:tr>
              <a:tr h="495124">
                <a:tc>
                  <a:txBody>
                    <a:bodyPr/>
                    <a:lstStyle/>
                    <a:p>
                      <a:r>
                        <a:rPr lang="nb-NO" sz="2200" dirty="0"/>
                        <a:t>Antall artikler i sosiale medier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Pr måned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6939"/>
                  </a:ext>
                </a:extLst>
              </a:tr>
              <a:tr h="431725">
                <a:tc>
                  <a:txBody>
                    <a:bodyPr/>
                    <a:lstStyle/>
                    <a:p>
                      <a:r>
                        <a:rPr lang="nb-NO" sz="2200" dirty="0"/>
                        <a:t>Oppslag i media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08717"/>
                  </a:ext>
                </a:extLst>
              </a:tr>
            </a:tbl>
          </a:graphicData>
        </a:graphic>
      </p:graphicFrame>
      <p:pic>
        <p:nvPicPr>
          <p:cNvPr id="5" name="Bilde 4">
            <a:extLst>
              <a:ext uri="{FF2B5EF4-FFF2-40B4-BE49-F238E27FC236}">
                <a16:creationId xmlns:a16="http://schemas.microsoft.com/office/drawing/2014/main" id="{CE7429C7-D9E0-64C5-40B9-17AC991CF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5331460"/>
            <a:ext cx="4886960" cy="122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72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hlinkClick r:id="rId2" action="ppaction://hlinkfile"/>
            <a:extLst>
              <a:ext uri="{FF2B5EF4-FFF2-40B4-BE49-F238E27FC236}">
                <a16:creationId xmlns:a16="http://schemas.microsoft.com/office/drawing/2014/main" id="{02BD1931-7101-0292-190B-0701B0ACC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973" y="205847"/>
            <a:ext cx="4870383" cy="6707027"/>
          </a:xfrm>
        </p:spPr>
      </p:pic>
    </p:spTree>
    <p:extLst>
      <p:ext uri="{BB962C8B-B14F-4D97-AF65-F5344CB8AC3E}">
        <p14:creationId xmlns:p14="http://schemas.microsoft.com/office/powerpoint/2010/main" val="2197557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0C5322-A043-8CE3-E831-31E67B59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0" y="1145737"/>
            <a:ext cx="9404723" cy="1400530"/>
          </a:xfrm>
        </p:spPr>
        <p:txBody>
          <a:bodyPr/>
          <a:lstStyle/>
          <a:p>
            <a:r>
              <a:rPr lang="nb-NO" dirty="0"/>
              <a:t>Budsjett</a:t>
            </a:r>
            <a:br>
              <a:rPr lang="nb-NO" dirty="0"/>
            </a:br>
            <a:r>
              <a:rPr lang="nb-NO" sz="2400" dirty="0">
                <a:hlinkClick r:id="rId2" action="ppaction://hlinkfile"/>
              </a:rPr>
              <a:t>2022-23</a:t>
            </a:r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FB589324-C2FF-4C89-86BC-C228B299B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39469"/>
              </p:ext>
            </p:extLst>
          </p:nvPr>
        </p:nvGraphicFramePr>
        <p:xfrm>
          <a:off x="3137837" y="77327"/>
          <a:ext cx="8706437" cy="656410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241357">
                  <a:extLst>
                    <a:ext uri="{9D8B030D-6E8A-4147-A177-3AD203B41FA5}">
                      <a16:colId xmlns:a16="http://schemas.microsoft.com/office/drawing/2014/main" val="1572201483"/>
                    </a:ext>
                  </a:extLst>
                </a:gridCol>
                <a:gridCol w="1130706">
                  <a:extLst>
                    <a:ext uri="{9D8B030D-6E8A-4147-A177-3AD203B41FA5}">
                      <a16:colId xmlns:a16="http://schemas.microsoft.com/office/drawing/2014/main" val="561212318"/>
                    </a:ext>
                  </a:extLst>
                </a:gridCol>
                <a:gridCol w="1130706">
                  <a:extLst>
                    <a:ext uri="{9D8B030D-6E8A-4147-A177-3AD203B41FA5}">
                      <a16:colId xmlns:a16="http://schemas.microsoft.com/office/drawing/2014/main" val="313751064"/>
                    </a:ext>
                  </a:extLst>
                </a:gridCol>
                <a:gridCol w="1130706">
                  <a:extLst>
                    <a:ext uri="{9D8B030D-6E8A-4147-A177-3AD203B41FA5}">
                      <a16:colId xmlns:a16="http://schemas.microsoft.com/office/drawing/2014/main" val="1752620239"/>
                    </a:ext>
                  </a:extLst>
                </a:gridCol>
                <a:gridCol w="2072962">
                  <a:extLst>
                    <a:ext uri="{9D8B030D-6E8A-4147-A177-3AD203B41FA5}">
                      <a16:colId xmlns:a16="http://schemas.microsoft.com/office/drawing/2014/main" val="3137286979"/>
                    </a:ext>
                  </a:extLst>
                </a:gridCol>
              </a:tblGrid>
              <a:tr h="689368">
                <a:tc>
                  <a:txBody>
                    <a:bodyPr/>
                    <a:lstStyle/>
                    <a:p>
                      <a:pPr algn="l" fontAlgn="b"/>
                      <a:endParaRPr lang="nb-NO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Res 30.04.2022</a:t>
                      </a:r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>
                          <a:effectLst/>
                        </a:rPr>
                        <a:t>Budsjett 2021/ 2022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>
                          <a:effectLst/>
                        </a:rPr>
                        <a:t>Budsjett 2022/2023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>
                          <a:effectLst/>
                        </a:rPr>
                        <a:t>Merknader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6507729"/>
                  </a:ext>
                </a:extLst>
              </a:tr>
              <a:tr h="64250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Medlemskontingent</a:t>
                      </a:r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 dirty="0">
                          <a:effectLst/>
                        </a:rPr>
                        <a:t>131 300</a:t>
                      </a:r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 dirty="0">
                          <a:effectLst/>
                        </a:rPr>
                        <a:t>135 200</a:t>
                      </a:r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 dirty="0">
                          <a:effectLst/>
                        </a:rPr>
                        <a:t>140 400</a:t>
                      </a:r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54 medlemmer a 2.600</a:t>
                      </a:r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312094"/>
                  </a:ext>
                </a:extLst>
              </a:tr>
              <a:tr h="340919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>
                          <a:effectLst/>
                        </a:rPr>
                        <a:t>Andre inntekter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</a:rPr>
                        <a:t>72 813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 dirty="0">
                          <a:effectLst/>
                        </a:rPr>
                        <a:t>42 000</a:t>
                      </a:r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 dirty="0">
                          <a:effectLst/>
                        </a:rPr>
                        <a:t>46 500</a:t>
                      </a:r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62222303"/>
                  </a:ext>
                </a:extLst>
              </a:tr>
              <a:tr h="340919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>
                          <a:effectLst/>
                        </a:rPr>
                        <a:t>SUM INNTEKTER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</a:rPr>
                        <a:t>204 113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 dirty="0">
                          <a:effectLst/>
                        </a:rPr>
                        <a:t>177 200</a:t>
                      </a:r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</a:rPr>
                        <a:t>186 900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98319374"/>
                  </a:ext>
                </a:extLst>
              </a:tr>
              <a:tr h="327807"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16188279"/>
                  </a:ext>
                </a:extLst>
              </a:tr>
              <a:tr h="327807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>
                          <a:effectLst/>
                        </a:rPr>
                        <a:t>SUM KONTINGENTER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</a:rPr>
                        <a:t>64 019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</a:rPr>
                        <a:t>74 600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</a:rPr>
                        <a:t>77 200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19342127"/>
                  </a:ext>
                </a:extLst>
              </a:tr>
              <a:tr h="327807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ANDRE DRIFTSKOSTNADER</a:t>
                      </a:r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34301897"/>
                  </a:ext>
                </a:extLst>
              </a:tr>
              <a:tr h="327807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>
                          <a:effectLst/>
                        </a:rPr>
                        <a:t>Leie av lokaler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</a:rPr>
                        <a:t>29 500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</a:rPr>
                        <a:t>40 000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</a:rPr>
                        <a:t>60 000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>
                          <a:effectLst/>
                        </a:rPr>
                        <a:t>40 møter a kr 1.500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32749238"/>
                  </a:ext>
                </a:extLst>
              </a:tr>
              <a:tr h="327807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>
                          <a:effectLst/>
                        </a:rPr>
                        <a:t>Øvrige driftskostnader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</a:rPr>
                        <a:t>25 260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</a:rPr>
                        <a:t>46 500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 dirty="0">
                          <a:effectLst/>
                        </a:rPr>
                        <a:t>49 500</a:t>
                      </a:r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98385115"/>
                  </a:ext>
                </a:extLst>
              </a:tr>
              <a:tr h="340919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>
                          <a:effectLst/>
                        </a:rPr>
                        <a:t>PROSJEKTER OG BIDRAG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</a:rPr>
                        <a:t>20000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</a:rPr>
                        <a:t>31000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</a:rPr>
                        <a:t>29000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71039306"/>
                  </a:ext>
                </a:extLst>
              </a:tr>
              <a:tr h="340919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KOSTNADER</a:t>
                      </a:r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</a:rPr>
                        <a:t>138 779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</a:rPr>
                        <a:t>192100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</a:rPr>
                        <a:t>215700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9413765"/>
                  </a:ext>
                </a:extLst>
              </a:tr>
              <a:tr h="327807"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30688013"/>
                  </a:ext>
                </a:extLst>
              </a:tr>
              <a:tr h="327807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>
                          <a:effectLst/>
                        </a:rPr>
                        <a:t>RESULTAT FØR FINANS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</a:rPr>
                        <a:t>65334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</a:rPr>
                        <a:t>-14900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</a:rPr>
                        <a:t>-28800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71703103"/>
                  </a:ext>
                </a:extLst>
              </a:tr>
              <a:tr h="327807"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01275042"/>
                  </a:ext>
                </a:extLst>
              </a:tr>
              <a:tr h="327807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>
                          <a:effectLst/>
                        </a:rPr>
                        <a:t>SUM FINANS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</a:rPr>
                        <a:t>-160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</a:rPr>
                        <a:t>-1900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</a:rPr>
                        <a:t>-2000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72052554"/>
                  </a:ext>
                </a:extLst>
              </a:tr>
              <a:tr h="327807"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07082885"/>
                  </a:ext>
                </a:extLst>
              </a:tr>
              <a:tr h="590487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RESULTAT FØR DISPOSISJONER</a:t>
                      </a:r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</a:rPr>
                        <a:t>65174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</a:rPr>
                        <a:t>-16800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</a:rPr>
                        <a:t>-30800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89392884"/>
                  </a:ext>
                </a:extLst>
              </a:tr>
            </a:tbl>
          </a:graphicData>
        </a:graphic>
      </p:graphicFrame>
      <p:pic>
        <p:nvPicPr>
          <p:cNvPr id="14" name="Plassholder for innhold 13">
            <a:extLst>
              <a:ext uri="{FF2B5EF4-FFF2-40B4-BE49-F238E27FC236}">
                <a16:creationId xmlns:a16="http://schemas.microsoft.com/office/drawing/2014/main" id="{F0436127-F2C7-E5FD-628B-25CB0E711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2" y="204563"/>
            <a:ext cx="2415840" cy="603960"/>
          </a:xfrm>
        </p:spPr>
      </p:pic>
    </p:spTree>
    <p:extLst>
      <p:ext uri="{BB962C8B-B14F-4D97-AF65-F5344CB8AC3E}">
        <p14:creationId xmlns:p14="http://schemas.microsoft.com/office/powerpoint/2010/main" val="93921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117177-9269-6ACB-140E-A81AD6F1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793" y="356466"/>
            <a:ext cx="5449889" cy="1400530"/>
          </a:xfrm>
        </p:spPr>
        <p:txBody>
          <a:bodyPr/>
          <a:lstStyle/>
          <a:p>
            <a:r>
              <a:rPr lang="nb-NO" dirty="0"/>
              <a:t>Distriktskonferansen </a:t>
            </a:r>
            <a:br>
              <a:rPr lang="nb-NO" dirty="0"/>
            </a:br>
            <a:r>
              <a:rPr lang="nb-NO" dirty="0"/>
              <a:t>23.- 25. september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D2CD8C7-469F-F9E3-084B-49793B803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72" y="2052638"/>
            <a:ext cx="5810831" cy="4195762"/>
          </a:xfrm>
        </p:spPr>
      </p:pic>
    </p:spTree>
    <p:extLst>
      <p:ext uri="{BB962C8B-B14F-4D97-AF65-F5344CB8AC3E}">
        <p14:creationId xmlns:p14="http://schemas.microsoft.com/office/powerpoint/2010/main" val="1901445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3D963F-BE6D-881A-9765-CFCB99A46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Distriktskonferansen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6A4AE73-3FC6-7E12-6529-1C9AC7848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23" y="620771"/>
            <a:ext cx="1854886" cy="5935638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E4A3B678-0558-CCD4-04BF-E9431E8C43F4}"/>
              </a:ext>
            </a:extLst>
          </p:cNvPr>
          <p:cNvSpPr txBox="1"/>
          <p:nvPr/>
        </p:nvSpPr>
        <p:spPr>
          <a:xfrm>
            <a:off x="1106904" y="2030930"/>
            <a:ext cx="48511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hlinkClick r:id="rId3" action="ppaction://hlinkfile"/>
              </a:rPr>
              <a:t>Programmet</a:t>
            </a:r>
            <a:r>
              <a:rPr lang="nb-NO" dirty="0"/>
              <a:t>  -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Fredag Gjøvik Olympiske hall middag /bli kjent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Lørdag – Viktig dag med mange interessante foredrag bl.a. bærekraft. </a:t>
            </a:r>
            <a:r>
              <a:rPr lang="nb-NO" dirty="0" err="1"/>
              <a:t>Rotary</a:t>
            </a:r>
            <a:r>
              <a:rPr lang="nb-NO" dirty="0"/>
              <a:t>-torget og Guvernørens bankett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Søndag </a:t>
            </a:r>
            <a:br>
              <a:rPr lang="nb-NO" dirty="0"/>
            </a:br>
            <a:r>
              <a:rPr lang="nb-NO" dirty="0"/>
              <a:t>Årsmøte for Distrikt 2305</a:t>
            </a:r>
            <a:br>
              <a:rPr lang="nb-NO" dirty="0"/>
            </a:br>
            <a:r>
              <a:rPr lang="nb-NO" dirty="0"/>
              <a:t>Presidentforum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Påmelding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Rotary</a:t>
            </a:r>
            <a:r>
              <a:rPr lang="nb-NO" dirty="0"/>
              <a:t>-torget – </a:t>
            </a:r>
            <a:r>
              <a:rPr lang="nb-NO" dirty="0" err="1"/>
              <a:t>Mesnaelva</a:t>
            </a:r>
            <a:r>
              <a:rPr lang="nb-NO" dirty="0"/>
              <a:t> Kultursti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8022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970DA9-18E7-AEAB-ACC9-4E85CAD3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Årshjul</a:t>
            </a:r>
            <a:br>
              <a:rPr lang="nb-NO" dirty="0"/>
            </a:br>
            <a:r>
              <a:rPr lang="nb-NO" sz="2800" dirty="0"/>
              <a:t>Lillehammer </a:t>
            </a:r>
            <a:r>
              <a:rPr lang="nb-NO" sz="2800" dirty="0" err="1"/>
              <a:t>Rotary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992FE0-4987-805C-8283-1196C9BD3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100494" cy="4195481"/>
          </a:xfrm>
        </p:spPr>
        <p:txBody>
          <a:bodyPr/>
          <a:lstStyle/>
          <a:p>
            <a:r>
              <a:rPr lang="nb-NO" dirty="0"/>
              <a:t>23. august                     	Presidentens møte</a:t>
            </a:r>
          </a:p>
          <a:p>
            <a:r>
              <a:rPr lang="nb-NO" dirty="0"/>
              <a:t>23. – 25. september    	 Distriktskonferansen på Gjøvik</a:t>
            </a:r>
          </a:p>
          <a:p>
            <a:r>
              <a:rPr lang="nb-NO" dirty="0"/>
              <a:t>17. oktober                  	 Intercitymøte </a:t>
            </a:r>
            <a:r>
              <a:rPr lang="nb-NO" dirty="0" err="1"/>
              <a:t>Mesna</a:t>
            </a:r>
            <a:r>
              <a:rPr lang="nb-NO" dirty="0"/>
              <a:t> </a:t>
            </a:r>
            <a:r>
              <a:rPr lang="nb-NO" dirty="0" err="1"/>
              <a:t>Rotary</a:t>
            </a:r>
            <a:r>
              <a:rPr lang="nb-NO" dirty="0"/>
              <a:t> – Anne Enger</a:t>
            </a:r>
          </a:p>
          <a:p>
            <a:r>
              <a:rPr lang="nb-NO" dirty="0"/>
              <a:t>25. oktober   			Årsmøte i Lillehammer </a:t>
            </a:r>
            <a:r>
              <a:rPr lang="nb-NO" dirty="0" err="1"/>
              <a:t>Rotary</a:t>
            </a:r>
            <a:endParaRPr lang="nb-NO" dirty="0"/>
          </a:p>
          <a:p>
            <a:r>
              <a:rPr lang="nb-NO" dirty="0"/>
              <a:t>15. november			Møte med </a:t>
            </a:r>
            <a:r>
              <a:rPr lang="nb-NO" dirty="0" err="1"/>
              <a:t>Distriktsguvernøren</a:t>
            </a:r>
            <a:r>
              <a:rPr lang="nb-NO" dirty="0"/>
              <a:t>	 Gunhild Helene </a:t>
            </a:r>
            <a:r>
              <a:rPr lang="nb-NO" dirty="0" err="1"/>
              <a:t>Aalstad</a:t>
            </a:r>
            <a:endParaRPr lang="nb-NO" dirty="0"/>
          </a:p>
          <a:p>
            <a:r>
              <a:rPr lang="nb-NO" dirty="0"/>
              <a:t>19. desember 			</a:t>
            </a:r>
            <a:r>
              <a:rPr lang="nb-NO" dirty="0" err="1"/>
              <a:t>Mesna</a:t>
            </a:r>
            <a:r>
              <a:rPr lang="nb-NO" dirty="0"/>
              <a:t>: Juleavslutning Nordre Ål Kirke</a:t>
            </a:r>
          </a:p>
          <a:p>
            <a:endParaRPr lang="nb-NO" dirty="0"/>
          </a:p>
          <a:p>
            <a:r>
              <a:rPr lang="nb-NO" dirty="0"/>
              <a:t>Siste tirsdag i hver måned: Møtes på Heim eller et annet sted etter medlemsmøte.</a:t>
            </a:r>
          </a:p>
          <a:p>
            <a:r>
              <a:rPr lang="nb-NO" dirty="0"/>
              <a:t>Mye mer!</a:t>
            </a:r>
          </a:p>
          <a:p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34555DA-106E-365C-20FE-FB2B4EAA7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566" y="348526"/>
            <a:ext cx="5202454" cy="130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11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32FF50-E764-5BB5-C7FB-9EB9D9C57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Hjemmeside og Facebook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A6243E-EC2B-4B74-0B13-B2CA1FF50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466981"/>
            <a:ext cx="8946541" cy="4195481"/>
          </a:xfrm>
        </p:spPr>
        <p:txBody>
          <a:bodyPr/>
          <a:lstStyle/>
          <a:p>
            <a:r>
              <a:rPr lang="nb-NO" dirty="0"/>
              <a:t>CICO   Jørgen Skaug  (Club </a:t>
            </a:r>
            <a:r>
              <a:rPr lang="nb-NO" dirty="0" err="1"/>
              <a:t>Internet</a:t>
            </a:r>
            <a:r>
              <a:rPr lang="nb-NO" dirty="0"/>
              <a:t> </a:t>
            </a:r>
            <a:r>
              <a:rPr lang="nb-NO" dirty="0" err="1"/>
              <a:t>Communication</a:t>
            </a:r>
            <a:r>
              <a:rPr lang="nb-NO" dirty="0"/>
              <a:t> </a:t>
            </a:r>
            <a:r>
              <a:rPr lang="nb-NO" dirty="0" err="1"/>
              <a:t>Officer</a:t>
            </a:r>
            <a:r>
              <a:rPr lang="nb-NO" dirty="0"/>
              <a:t>)</a:t>
            </a:r>
          </a:p>
          <a:p>
            <a:endParaRPr lang="nb-NO" dirty="0"/>
          </a:p>
          <a:p>
            <a:r>
              <a:rPr lang="nb-NO" dirty="0"/>
              <a:t>Hjemmeside  		</a:t>
            </a:r>
            <a:r>
              <a:rPr lang="nb-NO" dirty="0">
                <a:hlinkClick r:id="rId2"/>
              </a:rPr>
              <a:t>https://lillehammer.rotary.no/#</a:t>
            </a:r>
            <a:endParaRPr lang="nb-NO" dirty="0"/>
          </a:p>
          <a:p>
            <a:r>
              <a:rPr lang="nb-NO" dirty="0"/>
              <a:t>Facebook			</a:t>
            </a:r>
            <a:r>
              <a:rPr lang="nb-NO" dirty="0">
                <a:hlinkClick r:id="rId3"/>
              </a:rPr>
              <a:t>Lillehammer </a:t>
            </a:r>
            <a:r>
              <a:rPr lang="nb-NO" dirty="0" err="1">
                <a:hlinkClick r:id="rId3"/>
              </a:rPr>
              <a:t>Rotary</a:t>
            </a:r>
            <a:r>
              <a:rPr lang="nb-NO" dirty="0">
                <a:hlinkClick r:id="rId3"/>
              </a:rPr>
              <a:t> </a:t>
            </a:r>
            <a:endParaRPr lang="nb-NO" dirty="0"/>
          </a:p>
          <a:p>
            <a:r>
              <a:rPr lang="nb-NO" dirty="0"/>
              <a:t>Medlemsnett		</a:t>
            </a:r>
            <a:r>
              <a:rPr lang="nb-NO" dirty="0" err="1"/>
              <a:t>AppsCo</a:t>
            </a:r>
            <a:r>
              <a:rPr lang="nb-NO" dirty="0"/>
              <a:t> One : </a:t>
            </a:r>
            <a:r>
              <a:rPr lang="nb-NO" dirty="0">
                <a:hlinkClick r:id="rId4"/>
              </a:rPr>
              <a:t>https://appsco.com/login</a:t>
            </a:r>
            <a:endParaRPr lang="nb-NO" dirty="0"/>
          </a:p>
          <a:p>
            <a:r>
              <a:rPr lang="nb-NO" dirty="0"/>
              <a:t>Distrikt 2305			</a:t>
            </a:r>
            <a:r>
              <a:rPr lang="nb-NO" dirty="0">
                <a:hlinkClick r:id="rId5"/>
              </a:rPr>
              <a:t>https//d2305.rotary.no</a:t>
            </a:r>
            <a:endParaRPr lang="nb-NO" dirty="0"/>
          </a:p>
          <a:p>
            <a:r>
              <a:rPr lang="nb-NO" dirty="0" err="1"/>
              <a:t>Rotary</a:t>
            </a:r>
            <a:r>
              <a:rPr lang="nb-NO" dirty="0"/>
              <a:t> International </a:t>
            </a:r>
            <a:br>
              <a:rPr lang="nb-NO" dirty="0"/>
            </a:br>
            <a:r>
              <a:rPr lang="nb-NO" dirty="0"/>
              <a:t>My </a:t>
            </a:r>
            <a:r>
              <a:rPr lang="nb-NO" dirty="0" err="1"/>
              <a:t>Rotary</a:t>
            </a:r>
            <a:r>
              <a:rPr lang="nb-NO" dirty="0"/>
              <a:t>			</a:t>
            </a:r>
            <a:r>
              <a:rPr lang="nb-NO" dirty="0">
                <a:hlinkClick r:id="rId6"/>
              </a:rPr>
              <a:t>https://my.rotary.org/en/</a:t>
            </a:r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	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26CA59B-91C9-EF92-FAAE-51F5911BFC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43" y="5662462"/>
            <a:ext cx="4095549" cy="102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91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825FC68-22C9-AC89-335C-80C952A74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Jennifer Jones, president </a:t>
            </a:r>
            <a:r>
              <a:rPr lang="nb-NO" dirty="0" err="1"/>
              <a:t>Rotary</a:t>
            </a:r>
            <a:r>
              <a:rPr lang="nb-NO" dirty="0"/>
              <a:t> International</a:t>
            </a:r>
          </a:p>
          <a:p>
            <a:r>
              <a:rPr lang="nb-NO" dirty="0" err="1"/>
              <a:t>Rotary</a:t>
            </a:r>
            <a:r>
              <a:rPr lang="nb-NO" dirty="0"/>
              <a:t> International, formål, visjon og fokusområder</a:t>
            </a:r>
          </a:p>
          <a:p>
            <a:r>
              <a:rPr lang="nb-NO" dirty="0" err="1"/>
              <a:t>Distriktsguvernøren</a:t>
            </a:r>
            <a:r>
              <a:rPr lang="nb-NO" dirty="0"/>
              <a:t> Gunhild Helene </a:t>
            </a:r>
            <a:r>
              <a:rPr lang="nb-NO" dirty="0" err="1"/>
              <a:t>Aalstad</a:t>
            </a:r>
            <a:endParaRPr lang="nb-NO" dirty="0"/>
          </a:p>
          <a:p>
            <a:r>
              <a:rPr lang="nb-NO" dirty="0"/>
              <a:t>Lillehammer </a:t>
            </a:r>
            <a:r>
              <a:rPr lang="nb-NO" dirty="0" err="1"/>
              <a:t>Rotary</a:t>
            </a:r>
            <a:r>
              <a:rPr lang="nb-NO" dirty="0"/>
              <a:t>, organisering / prosjektene våre</a:t>
            </a:r>
          </a:p>
          <a:p>
            <a:r>
              <a:rPr lang="nb-NO" dirty="0"/>
              <a:t>Strategiplan 2022-25</a:t>
            </a:r>
          </a:p>
          <a:p>
            <a:r>
              <a:rPr lang="nb-NO" dirty="0"/>
              <a:t>Årets mål</a:t>
            </a:r>
          </a:p>
          <a:p>
            <a:r>
              <a:rPr lang="nb-NO" dirty="0"/>
              <a:t>Prosedyrer og retningslinjer</a:t>
            </a:r>
          </a:p>
          <a:p>
            <a:r>
              <a:rPr lang="nb-NO" dirty="0"/>
              <a:t>Budsjett 2022-23</a:t>
            </a:r>
          </a:p>
          <a:p>
            <a:r>
              <a:rPr lang="nb-NO" dirty="0"/>
              <a:t>Distriktskonferansen 2022-23</a:t>
            </a:r>
          </a:p>
          <a:p>
            <a:r>
              <a:rPr lang="nb-NO" dirty="0" err="1"/>
              <a:t>Årshjul</a:t>
            </a:r>
            <a:endParaRPr lang="nb-NO" dirty="0"/>
          </a:p>
          <a:p>
            <a:r>
              <a:rPr lang="nb-NO" dirty="0"/>
              <a:t>Hjemmesider og Facebook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80CA44C-98CF-3216-14B6-3EDF6AF6F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20" y="254000"/>
            <a:ext cx="6126480" cy="153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1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dia på Internett 3" title="Rotary International Assembly Jennifer Jones Intro">
            <a:hlinkClick r:id="" action="ppaction://media"/>
            <a:extLst>
              <a:ext uri="{FF2B5EF4-FFF2-40B4-BE49-F238E27FC236}">
                <a16:creationId xmlns:a16="http://schemas.microsoft.com/office/drawing/2014/main" id="{BE0F29C3-CF21-27D6-033A-6CC2054EE22E}"/>
              </a:ext>
            </a:extLst>
          </p:cNvPr>
          <p:cNvPicPr preferRelativeResize="0">
            <a:picLocks noGrp="1" noRo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8800" y="0"/>
            <a:ext cx="10982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9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44EF25-1652-9DE2-0D08-34BF91E53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Rotary</a:t>
            </a:r>
            <a:r>
              <a:rPr lang="nb-NO" dirty="0"/>
              <a:t> International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6B9D1B-9223-C6AB-EB7C-3CFCFBBE2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1,2 millioner medlemmer</a:t>
            </a:r>
          </a:p>
          <a:p>
            <a:r>
              <a:rPr lang="nb-NO" dirty="0"/>
              <a:t>36.000 klubber</a:t>
            </a:r>
          </a:p>
          <a:p>
            <a:r>
              <a:rPr lang="nb-NO" dirty="0"/>
              <a:t>542 distrikter – 6 i Norge</a:t>
            </a:r>
          </a:p>
          <a:p>
            <a:r>
              <a:rPr lang="nb-NO" dirty="0"/>
              <a:t>Formål:  </a:t>
            </a:r>
            <a:r>
              <a:rPr lang="nb-NO" sz="2800" b="1" dirty="0"/>
              <a:t>Service </a:t>
            </a:r>
            <a:r>
              <a:rPr lang="nb-NO" sz="2800" b="1" dirty="0" err="1"/>
              <a:t>Above</a:t>
            </a:r>
            <a:r>
              <a:rPr lang="nb-NO" sz="2800" b="1" dirty="0"/>
              <a:t> </a:t>
            </a:r>
            <a:r>
              <a:rPr lang="nb-NO" sz="2800" b="1" dirty="0" err="1"/>
              <a:t>Self</a:t>
            </a:r>
            <a:endParaRPr lang="nb-NO" sz="2800" b="1" dirty="0"/>
          </a:p>
          <a:p>
            <a:r>
              <a:rPr lang="nb-NO" dirty="0"/>
              <a:t>Visjonen til </a:t>
            </a:r>
            <a:r>
              <a:rPr lang="nb-NO" dirty="0" err="1"/>
              <a:t>Rotary</a:t>
            </a:r>
            <a:r>
              <a:rPr lang="nb-NO" dirty="0"/>
              <a:t>: </a:t>
            </a:r>
            <a:br>
              <a:rPr lang="nb-NO" dirty="0"/>
            </a:br>
            <a:r>
              <a:rPr lang="nb-NO" i="1" dirty="0"/>
              <a:t>Sammen ser vi en verden hvor menneskene forenes og bidrar til å skape varige endringer over hele verden, i vårt lokalsamfunn  og i oss selv</a:t>
            </a:r>
          </a:p>
          <a:p>
            <a:endParaRPr lang="nb-NO" sz="2800" b="1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A7D9A3A-B905-E492-7732-85C14A11F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295" y="5706247"/>
            <a:ext cx="2796139" cy="69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7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E4E8E2-3B0E-3B56-F453-102F992BC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Rotary’s</a:t>
            </a:r>
            <a:r>
              <a:rPr lang="nb-NO" dirty="0"/>
              <a:t> 7 fokusområder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A069994D-2411-EA62-DF73-C0952DBDF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70" y="1859492"/>
            <a:ext cx="4453394" cy="4351338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5D8628F-C9ED-D227-20A3-1E8BDB7080E1}"/>
              </a:ext>
            </a:extLst>
          </p:cNvPr>
          <p:cNvSpPr txBox="1"/>
          <p:nvPr/>
        </p:nvSpPr>
        <p:spPr>
          <a:xfrm>
            <a:off x="6451600" y="2040467"/>
            <a:ext cx="4902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1. Fredsbygging og konfliktforebygging</a:t>
            </a:r>
            <a:b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2. Sykdomsforebygging og behandling</a:t>
            </a:r>
            <a:b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 Vann, sanitær og hygiene</a:t>
            </a:r>
            <a:b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4. Mødre og barnehelse</a:t>
            </a:r>
            <a:b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5. Grunnleggende utdanning og leseferdigheter</a:t>
            </a:r>
            <a:b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6. Samfunnsøkonomisk utvikling</a:t>
            </a:r>
            <a:b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7. Støtte miljøet 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6028F56-DEA8-0302-C1DE-A1FB82C99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416" y="290970"/>
            <a:ext cx="1083284" cy="140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1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9C46AC-AD25-FEA2-6286-C581808CF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Distriktsguvernør</a:t>
            </a:r>
            <a:r>
              <a:rPr lang="nb-NO" dirty="0"/>
              <a:t> 2022-23</a:t>
            </a:r>
            <a:br>
              <a:rPr lang="nb-NO" dirty="0"/>
            </a:br>
            <a:r>
              <a:rPr lang="nb-NO" dirty="0"/>
              <a:t>Distrikt 2305</a:t>
            </a:r>
            <a:br>
              <a:rPr lang="nb-NO" dirty="0"/>
            </a:b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0FB00-D965-A687-178D-A322835E8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70" y="281823"/>
            <a:ext cx="2225064" cy="2126899"/>
          </a:xfrm>
          <a:prstGeom prst="rect">
            <a:avLst/>
          </a:prstGeom>
        </p:spPr>
      </p:pic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8BDD3480-7220-0782-3DB7-49EFC376A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4" y="2162992"/>
            <a:ext cx="8330596" cy="3496279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Gunhild Helene </a:t>
            </a:r>
            <a:r>
              <a:rPr lang="nb-NO" dirty="0" err="1"/>
              <a:t>Aalstad</a:t>
            </a:r>
            <a:endParaRPr lang="nb-NO" dirty="0"/>
          </a:p>
          <a:p>
            <a:r>
              <a:rPr lang="nb-NO" dirty="0"/>
              <a:t>Nordre Toten</a:t>
            </a:r>
          </a:p>
          <a:p>
            <a:r>
              <a:rPr lang="nb-NO" dirty="0"/>
              <a:t>50 klubber og 1591 medlemmer</a:t>
            </a:r>
          </a:p>
          <a:p>
            <a:r>
              <a:rPr lang="nb-NO" dirty="0"/>
              <a:t>Møte med diskrikts guvernøren er 15. november</a:t>
            </a:r>
          </a:p>
          <a:p>
            <a:r>
              <a:rPr lang="nb-NO" dirty="0"/>
              <a:t>Hjemmeside: </a:t>
            </a:r>
            <a:r>
              <a:rPr lang="nb-NO" dirty="0">
                <a:hlinkClick r:id="rId3"/>
              </a:rPr>
              <a:t>https//d2305.rotary.no</a:t>
            </a:r>
            <a:endParaRPr lang="nb-NO" dirty="0"/>
          </a:p>
          <a:p>
            <a:r>
              <a:rPr lang="nb-NO" dirty="0">
                <a:hlinkClick r:id="rId4"/>
              </a:rPr>
              <a:t>Håndboka for 2022-2023</a:t>
            </a:r>
            <a:endParaRPr lang="nb-NO" dirty="0"/>
          </a:p>
          <a:p>
            <a:r>
              <a:rPr lang="nb-NO" dirty="0"/>
              <a:t>Månedsbrev</a:t>
            </a:r>
          </a:p>
          <a:p>
            <a:endParaRPr lang="nb-NO" dirty="0"/>
          </a:p>
          <a:p>
            <a:r>
              <a:rPr lang="nb-NO" dirty="0"/>
              <a:t>Assisterende Guvernør </a:t>
            </a:r>
            <a:r>
              <a:rPr lang="nb-NO" dirty="0" err="1"/>
              <a:t>Torveig</a:t>
            </a:r>
            <a:r>
              <a:rPr lang="nb-NO" dirty="0"/>
              <a:t> Dahl, Ringebu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6639E55-CDD4-45D1-2F4F-BBB5587D10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149" y="3126934"/>
            <a:ext cx="4701671" cy="264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42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EE266E-CFE7-1F6B-BF90-375F26CD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924" y="216515"/>
            <a:ext cx="8283076" cy="1400530"/>
          </a:xfrm>
        </p:spPr>
        <p:txBody>
          <a:bodyPr/>
          <a:lstStyle/>
          <a:p>
            <a:r>
              <a:rPr lang="nb-NO" dirty="0"/>
              <a:t>     Lillehammer </a:t>
            </a:r>
            <a:r>
              <a:rPr lang="nb-NO" dirty="0" err="1"/>
              <a:t>Rotary</a:t>
            </a:r>
            <a:r>
              <a:rPr lang="nb-NO" dirty="0"/>
              <a:t> 2022 - 23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31D737D-D0A7-376F-B8A8-4F10138D9D4F}"/>
              </a:ext>
            </a:extLst>
          </p:cNvPr>
          <p:cNvSpPr txBox="1"/>
          <p:nvPr/>
        </p:nvSpPr>
        <p:spPr>
          <a:xfrm>
            <a:off x="1395662" y="1212784"/>
            <a:ext cx="79889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President						Finn Olsen</a:t>
            </a:r>
          </a:p>
          <a:p>
            <a:r>
              <a:rPr lang="nb-NO" sz="2400" dirty="0"/>
              <a:t>Sekretær						Olav Sørby</a:t>
            </a:r>
          </a:p>
          <a:p>
            <a:r>
              <a:rPr lang="nb-NO" sz="2400" dirty="0"/>
              <a:t>Regnskap					Steinar Fossbråten</a:t>
            </a:r>
          </a:p>
          <a:p>
            <a:r>
              <a:rPr lang="nb-NO" sz="2400" dirty="0"/>
              <a:t>Neste års president		Thor Svegården</a:t>
            </a:r>
          </a:p>
          <a:p>
            <a:r>
              <a:rPr lang="nb-NO" sz="2400" dirty="0"/>
              <a:t>Fjorårets president			Gyda Austin</a:t>
            </a:r>
          </a:p>
          <a:p>
            <a:r>
              <a:rPr lang="nb-NO" sz="2400" dirty="0"/>
              <a:t>Programkomité 			Øivind Pedersen</a:t>
            </a:r>
          </a:p>
          <a:p>
            <a:r>
              <a:rPr lang="nb-NO" sz="2400" dirty="0" err="1"/>
              <a:t>Medlemsskapskomité</a:t>
            </a:r>
            <a:r>
              <a:rPr lang="nb-NO" sz="2400" dirty="0"/>
              <a:t> 	Kristin Rustad</a:t>
            </a:r>
          </a:p>
          <a:p>
            <a:r>
              <a:rPr lang="nb-NO" sz="2400" dirty="0"/>
              <a:t>PR- og kommunikasjons-</a:t>
            </a:r>
          </a:p>
          <a:p>
            <a:r>
              <a:rPr lang="nb-NO" sz="2400" dirty="0"/>
              <a:t>Komitéen					Aril Bjørkøy</a:t>
            </a:r>
          </a:p>
          <a:p>
            <a:r>
              <a:rPr lang="nb-NO" sz="2400" dirty="0"/>
              <a:t>Arrangementskomité		Aud </a:t>
            </a:r>
            <a:r>
              <a:rPr lang="nb-NO" sz="2400" dirty="0" err="1"/>
              <a:t>Hulberg</a:t>
            </a:r>
            <a:endParaRPr lang="nb-NO" sz="2400" dirty="0"/>
          </a:p>
          <a:p>
            <a:r>
              <a:rPr lang="nb-NO" sz="2400" dirty="0"/>
              <a:t>Samfunnskomité og </a:t>
            </a:r>
          </a:p>
          <a:p>
            <a:r>
              <a:rPr lang="nb-NO" sz="2400" dirty="0"/>
              <a:t>internasjonale tjenester	Bjørn Skoglund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3EF2A05-B87D-1979-718E-577C51428870}"/>
              </a:ext>
            </a:extLst>
          </p:cNvPr>
          <p:cNvSpPr txBox="1"/>
          <p:nvPr/>
        </p:nvSpPr>
        <p:spPr>
          <a:xfrm>
            <a:off x="1501541" y="5660563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hlinkClick r:id="rId2"/>
              </a:rPr>
              <a:t>Komitéene</a:t>
            </a:r>
            <a:endParaRPr lang="nb-NO" sz="2400" dirty="0"/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26EC4259-12A4-E510-A6CE-1A2C37195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68" y="5772859"/>
            <a:ext cx="2794952" cy="698738"/>
          </a:xfrm>
        </p:spPr>
      </p:pic>
    </p:spTree>
    <p:extLst>
      <p:ext uri="{BB962C8B-B14F-4D97-AF65-F5344CB8AC3E}">
        <p14:creationId xmlns:p14="http://schemas.microsoft.com/office/powerpoint/2010/main" val="242836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C209CD-F689-2547-CFB6-5211C3ED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Prosjektene våre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3E1C42-7771-54B4-591A-64EEA76A0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Mesnaelva</a:t>
            </a:r>
            <a:r>
              <a:rPr lang="nb-NO" dirty="0"/>
              <a:t> Kultursti</a:t>
            </a:r>
          </a:p>
          <a:p>
            <a:r>
              <a:rPr lang="nb-NO" dirty="0"/>
              <a:t>Møt din nye nabo</a:t>
            </a:r>
          </a:p>
          <a:p>
            <a:r>
              <a:rPr lang="nb-NO" dirty="0"/>
              <a:t>Norsk Litteraturfestival</a:t>
            </a:r>
          </a:p>
          <a:p>
            <a:r>
              <a:rPr lang="nb-NO" dirty="0"/>
              <a:t>Dugnader</a:t>
            </a:r>
          </a:p>
          <a:p>
            <a:r>
              <a:rPr lang="nb-NO" dirty="0"/>
              <a:t>LAMS</a:t>
            </a:r>
          </a:p>
          <a:p>
            <a:r>
              <a:rPr lang="nb-NO" dirty="0"/>
              <a:t>Vinlotteri</a:t>
            </a:r>
          </a:p>
          <a:p>
            <a:r>
              <a:rPr lang="nb-NO" dirty="0"/>
              <a:t>Hjemmesidene våre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AC64050-437A-159C-FAFF-E2DD2CEB2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" y="5412740"/>
            <a:ext cx="4490720" cy="112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69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hlinkClick r:id="rId2" action="ppaction://hlinkfile"/>
            <a:extLst>
              <a:ext uri="{FF2B5EF4-FFF2-40B4-BE49-F238E27FC236}">
                <a16:creationId xmlns:a16="http://schemas.microsoft.com/office/drawing/2014/main" id="{9C81D0C8-AD95-F341-A552-2CFDA9E103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77326"/>
              </p:ext>
            </p:extLst>
          </p:nvPr>
        </p:nvGraphicFramePr>
        <p:xfrm>
          <a:off x="2531445" y="109209"/>
          <a:ext cx="6987140" cy="6267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561600" imgH="8533080" progId="">
                  <p:embed/>
                </p:oleObj>
              </mc:Choice>
              <mc:Fallback>
                <p:oleObj r:id="rId3" imgW="9561600" imgH="8533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31445" y="109209"/>
                        <a:ext cx="6987140" cy="6267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7005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2449</TotalTime>
  <Words>672</Words>
  <Application>Microsoft Office PowerPoint</Application>
  <PresentationFormat>Widescreen</PresentationFormat>
  <Paragraphs>165</Paragraphs>
  <Slides>17</Slides>
  <Notes>0</Notes>
  <HiddenSlides>0</HiddenSlides>
  <MMClips>1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0</vt:i4>
      </vt:variant>
      <vt:variant>
        <vt:lpstr>Lysbildetitler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</vt:lpstr>
      <vt:lpstr>Presidentens møte 23. august 2022</vt:lpstr>
      <vt:lpstr>PowerPoint-presentasjon</vt:lpstr>
      <vt:lpstr>PowerPoint-presentasjon</vt:lpstr>
      <vt:lpstr>Rotary International</vt:lpstr>
      <vt:lpstr>Rotary’s 7 fokusområder</vt:lpstr>
      <vt:lpstr>Distriktsguvernør 2022-23 Distrikt 2305 </vt:lpstr>
      <vt:lpstr>     Lillehammer Rotary 2022 - 23</vt:lpstr>
      <vt:lpstr>Prosjektene våre</vt:lpstr>
      <vt:lpstr>PowerPoint-presentasjon</vt:lpstr>
      <vt:lpstr>Årets mål</vt:lpstr>
      <vt:lpstr>Årets mål .. fortsatt</vt:lpstr>
      <vt:lpstr>PowerPoint-presentasjon</vt:lpstr>
      <vt:lpstr>Budsjett 2022-23</vt:lpstr>
      <vt:lpstr>Distriktskonferansen  23.- 25. september</vt:lpstr>
      <vt:lpstr>Distriktskonferansen</vt:lpstr>
      <vt:lpstr>Årshjul Lillehammer Rotary</vt:lpstr>
      <vt:lpstr>Hjemmeside og Facebook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Presidentens møte</dc:title>
  <dc:creator>Finn Olsen</dc:creator>
  <cp:lastModifiedBy>Finn Olsen</cp:lastModifiedBy>
  <cp:revision>10</cp:revision>
  <dcterms:created xsi:type="dcterms:W3CDTF">2022-08-16T13:54:29Z</dcterms:created>
  <dcterms:modified xsi:type="dcterms:W3CDTF">2022-08-24T09:13:13Z</dcterms:modified>
</cp:coreProperties>
</file>